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79" r:id="rId5"/>
    <p:sldId id="259" r:id="rId6"/>
    <p:sldId id="260" r:id="rId7"/>
    <p:sldId id="261" r:id="rId8"/>
    <p:sldId id="262" r:id="rId9"/>
    <p:sldId id="263" r:id="rId10"/>
    <p:sldId id="264" r:id="rId11"/>
    <p:sldId id="265" r:id="rId12"/>
    <p:sldId id="266" r:id="rId13"/>
    <p:sldId id="267" r:id="rId14"/>
    <p:sldId id="268" r:id="rId15"/>
    <p:sldId id="269" r:id="rId16"/>
    <p:sldId id="289" r:id="rId17"/>
    <p:sldId id="270" r:id="rId18"/>
    <p:sldId id="271" r:id="rId19"/>
    <p:sldId id="272" r:id="rId20"/>
    <p:sldId id="278" r:id="rId21"/>
    <p:sldId id="273" r:id="rId22"/>
    <p:sldId id="274" r:id="rId23"/>
    <p:sldId id="277" r:id="rId24"/>
    <p:sldId id="275" r:id="rId25"/>
    <p:sldId id="276" r:id="rId26"/>
    <p:sldId id="280" r:id="rId27"/>
    <p:sldId id="281" r:id="rId28"/>
    <p:sldId id="290" r:id="rId29"/>
    <p:sldId id="282" r:id="rId30"/>
    <p:sldId id="283" r:id="rId31"/>
    <p:sldId id="284" r:id="rId32"/>
    <p:sldId id="285" r:id="rId33"/>
    <p:sldId id="286" r:id="rId34"/>
    <p:sldId id="287" r:id="rId35"/>
    <p:sldId id="288" r:id="rId36"/>
    <p:sldId id="291" r:id="rId37"/>
    <p:sldId id="292" r:id="rId38"/>
    <p:sldId id="293" r:id="rId39"/>
    <p:sldId id="294" r:id="rId40"/>
    <p:sldId id="295" r:id="rId41"/>
    <p:sldId id="296" r:id="rId42"/>
    <p:sldId id="297" r:id="rId43"/>
    <p:sldId id="298" r:id="rId44"/>
    <p:sldId id="314" r:id="rId45"/>
    <p:sldId id="315" r:id="rId46"/>
    <p:sldId id="316" r:id="rId47"/>
    <p:sldId id="317"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3" r:id="rId62"/>
    <p:sldId id="312" r:id="rId63"/>
    <p:sldId id="318" r:id="rId64"/>
    <p:sldId id="319" r:id="rId6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2" d="100"/>
          <a:sy n="72"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jpeg>
</file>

<file path=ppt/media/image41.png>
</file>

<file path=ppt/media/image42.png>
</file>

<file path=ppt/media/image43.gif>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Date Placeholder 2"/>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Editar el estilo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Editar el estilo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7/24/2018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7/24/2018</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43.gif"/><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AR" dirty="0">
                <a:solidFill>
                  <a:srgbClr val="FFFF00"/>
                </a:solidFill>
              </a:rPr>
              <a:t>PATRONES DE DISEÑO, PRINCIPIOS SOLID Y ANTIPATRONES</a:t>
            </a:r>
          </a:p>
        </p:txBody>
      </p:sp>
      <p:sp>
        <p:nvSpPr>
          <p:cNvPr id="3" name="Subtítulo 2"/>
          <p:cNvSpPr>
            <a:spLocks noGrp="1"/>
          </p:cNvSpPr>
          <p:nvPr>
            <p:ph type="subTitle" idx="1"/>
          </p:nvPr>
        </p:nvSpPr>
        <p:spPr/>
        <p:txBody>
          <a:bodyPr/>
          <a:lstStyle/>
          <a:p>
            <a:r>
              <a:rPr lang="es-AR" dirty="0">
                <a:solidFill>
                  <a:schemeClr val="tx1"/>
                </a:solidFill>
              </a:rPr>
              <a:t>Técnicas para mejorar el diseño y el desarrollo de software</a:t>
            </a:r>
          </a:p>
        </p:txBody>
      </p:sp>
    </p:spTree>
    <p:extLst>
      <p:ext uri="{BB962C8B-B14F-4D97-AF65-F5344CB8AC3E}">
        <p14:creationId xmlns:p14="http://schemas.microsoft.com/office/powerpoint/2010/main" val="3298681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a:solidFill>
                  <a:schemeClr val="tx1">
                    <a:lumMod val="95000"/>
                  </a:schemeClr>
                </a:solidFill>
              </a:rPr>
              <a:t>Factory </a:t>
            </a:r>
            <a:r>
              <a:rPr lang="es-MX" sz="2000" b="1" dirty="0" err="1">
                <a:solidFill>
                  <a:schemeClr val="tx1">
                    <a:lumMod val="95000"/>
                  </a:schemeClr>
                </a:solidFill>
              </a:rPr>
              <a:t>Method</a:t>
            </a:r>
            <a:r>
              <a:rPr lang="es-MX" sz="2000" dirty="0">
                <a:solidFill>
                  <a:schemeClr val="tx1">
                    <a:lumMod val="95000"/>
                  </a:schemeClr>
                </a:solidFill>
              </a:rPr>
              <a:t> normalmente lo suelo usar para solucionar el problema que se presenta cuando tenemos que crear la instancia de un objeto pero a priori no sabemos aún que tipo de objeto tiene que ser, generalmente, porque depende de alguna opción que seleccione el usuario en la aplicación o porque depende de una configuración que se hace en tiempo de despliegue de la aplicación.</a:t>
            </a:r>
          </a:p>
          <a:p>
            <a:r>
              <a:rPr lang="es-AR" sz="2000" b="1" dirty="0">
                <a:solidFill>
                  <a:schemeClr val="tx1">
                    <a:lumMod val="95000"/>
                  </a:schemeClr>
                </a:solidFill>
              </a:rPr>
              <a:t>Problema</a:t>
            </a:r>
            <a:endParaRPr lang="es-AR" sz="2000" dirty="0">
              <a:solidFill>
                <a:schemeClr val="tx1">
                  <a:lumMod val="95000"/>
                </a:schemeClr>
              </a:solidFill>
            </a:endParaRPr>
          </a:p>
          <a:p>
            <a:r>
              <a:rPr lang="es-AR" sz="2000" dirty="0">
                <a:solidFill>
                  <a:schemeClr val="tx1">
                    <a:lumMod val="95000"/>
                  </a:schemeClr>
                </a:solidFill>
              </a:rPr>
              <a:t>Se necesita instanciar un objeto pero se desconoce cual concretamente.</a:t>
            </a:r>
          </a:p>
          <a:p>
            <a:endParaRPr lang="es-AR" sz="2000" dirty="0">
              <a:solidFill>
                <a:schemeClr val="tx1">
                  <a:lumMod val="95000"/>
                </a:schemeClr>
              </a:solidFill>
            </a:endParaRPr>
          </a:p>
          <a:p>
            <a:r>
              <a:rPr lang="es-MX" sz="2000" b="1" dirty="0">
                <a:solidFill>
                  <a:schemeClr val="tx1">
                    <a:lumMod val="95000"/>
                  </a:schemeClr>
                </a:solidFill>
              </a:rPr>
              <a:t>Solución</a:t>
            </a:r>
            <a:endParaRPr lang="es-MX" sz="2000" dirty="0">
              <a:solidFill>
                <a:schemeClr val="tx1">
                  <a:lumMod val="95000"/>
                </a:schemeClr>
              </a:solidFill>
            </a:endParaRPr>
          </a:p>
          <a:p>
            <a:r>
              <a:rPr lang="es-MX" sz="2000" dirty="0">
                <a:solidFill>
                  <a:schemeClr val="tx1">
                    <a:lumMod val="95000"/>
                  </a:schemeClr>
                </a:solidFill>
              </a:rPr>
              <a:t>Delegar la creación de un objeto complejo a una clase que permita la creación mediante algún parámetro de configuración.</a:t>
            </a:r>
          </a:p>
          <a:p>
            <a:endParaRPr lang="es-AR" dirty="0">
              <a:solidFill>
                <a:schemeClr val="tx1">
                  <a:lumMod val="85000"/>
                </a:schemeClr>
              </a:solidFill>
            </a:endParaRPr>
          </a:p>
        </p:txBody>
      </p:sp>
      <p:sp>
        <p:nvSpPr>
          <p:cNvPr id="5" name="Título 1"/>
          <p:cNvSpPr>
            <a:spLocks noGrp="1"/>
          </p:cNvSpPr>
          <p:nvPr>
            <p:ph type="title"/>
          </p:nvPr>
        </p:nvSpPr>
        <p:spPr>
          <a:xfrm>
            <a:off x="0" y="0"/>
            <a:ext cx="12191999" cy="987827"/>
          </a:xfrm>
        </p:spPr>
        <p:txBody>
          <a:bodyPr/>
          <a:lstStyle/>
          <a:p>
            <a:pPr algn="ctr"/>
            <a:r>
              <a:rPr lang="es-AR" b="1" dirty="0">
                <a:solidFill>
                  <a:srgbClr val="FFFF00"/>
                </a:solidFill>
              </a:rPr>
              <a:t>FACTORY METHOD</a:t>
            </a:r>
          </a:p>
        </p:txBody>
      </p:sp>
    </p:spTree>
    <p:extLst>
      <p:ext uri="{BB962C8B-B14F-4D97-AF65-F5344CB8AC3E}">
        <p14:creationId xmlns:p14="http://schemas.microsoft.com/office/powerpoint/2010/main" val="3435384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4" y="896606"/>
            <a:ext cx="11491230" cy="11435067"/>
          </a:xfrm>
        </p:spPr>
        <p:txBody>
          <a:bodyPr>
            <a:normAutofit/>
          </a:bodyPr>
          <a:lstStyle/>
          <a:p>
            <a:r>
              <a:rPr lang="es-MX" sz="2000" dirty="0">
                <a:solidFill>
                  <a:schemeClr val="tx1">
                    <a:lumMod val="95000"/>
                  </a:schemeClr>
                </a:solidFill>
              </a:rPr>
              <a:t>Aplicaciones y diagrama</a:t>
            </a:r>
          </a:p>
          <a:p>
            <a:pPr marL="342900" indent="-342900">
              <a:buFont typeface="Arial" panose="020B0604020202020204" pitchFamily="34" charset="0"/>
              <a:buChar char="•"/>
            </a:pPr>
            <a:r>
              <a:rPr lang="es-AR" sz="2000" dirty="0">
                <a:solidFill>
                  <a:schemeClr val="tx1">
                    <a:lumMod val="95000"/>
                  </a:schemeClr>
                </a:solidFill>
              </a:rPr>
              <a:t>En un sistema de facturación instanciar la clase controladora de una impresora fiscal, la cual el usuario configura y selecciona en tiempo de ejecución.</a:t>
            </a:r>
          </a:p>
          <a:p>
            <a:pPr marL="342900" indent="-342900">
              <a:buFont typeface="Arial" panose="020B0604020202020204" pitchFamily="34" charset="0"/>
              <a:buChar char="•"/>
            </a:pPr>
            <a:endParaRPr lang="es-AR" sz="2000" dirty="0">
              <a:solidFill>
                <a:schemeClr val="tx1">
                  <a:lumMod val="95000"/>
                </a:schemeClr>
              </a:solidFill>
            </a:endParaRPr>
          </a:p>
          <a:p>
            <a:pPr marL="342900" indent="-342900">
              <a:buFont typeface="Arial" panose="020B0604020202020204" pitchFamily="34" charset="0"/>
              <a:buChar char="•"/>
            </a:pPr>
            <a:endParaRPr lang="es-AR" sz="2000" dirty="0">
              <a:solidFill>
                <a:schemeClr val="tx1">
                  <a:lumMod val="95000"/>
                </a:schemeClr>
              </a:solidFill>
            </a:endParaRP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a:solidFill>
                  <a:srgbClr val="FFFF00"/>
                </a:solidFill>
              </a:rPr>
              <a:t>FACTORY METHOD</a:t>
            </a:r>
            <a:endParaRPr lang="es-AR" b="1" dirty="0">
              <a:solidFill>
                <a:srgbClr val="FFFF00"/>
              </a:solidFill>
            </a:endParaRPr>
          </a:p>
        </p:txBody>
      </p:sp>
      <p:pic>
        <p:nvPicPr>
          <p:cNvPr id="5" name="Picture 4" descr="Resultado de imagen para Factory method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954" y="2875952"/>
            <a:ext cx="10409547" cy="2769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8040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Prototype</a:t>
            </a:r>
            <a:r>
              <a:rPr lang="es-MX" sz="2000" b="1" dirty="0">
                <a:solidFill>
                  <a:schemeClr val="tx1">
                    <a:lumMod val="95000"/>
                  </a:schemeClr>
                </a:solidFill>
              </a:rPr>
              <a:t> </a:t>
            </a:r>
            <a:r>
              <a:rPr lang="es-MX" sz="2000" dirty="0">
                <a:solidFill>
                  <a:schemeClr val="tx1">
                    <a:lumMod val="95000"/>
                  </a:schemeClr>
                </a:solidFill>
              </a:rPr>
              <a:t> suele utilizarse en algunos casos en el que el coste de crear un objeto nuevo desde 0 es muy elevado, y más aún si luego hay que establecer una gran colección de atributos. En éste contexto sería más conveniente clonar un objeto predeterminado que actúe de prototipo y modificar los valores necesarios para que se ajuste a su nuevo propósito.</a:t>
            </a:r>
          </a:p>
          <a:p>
            <a:r>
              <a:rPr lang="es-AR" sz="2000" b="1" dirty="0">
                <a:solidFill>
                  <a:schemeClr val="tx1">
                    <a:lumMod val="95000"/>
                  </a:schemeClr>
                </a:solidFill>
              </a:rPr>
              <a:t>Problema</a:t>
            </a:r>
          </a:p>
          <a:p>
            <a:r>
              <a:rPr lang="es-MX" dirty="0">
                <a:solidFill>
                  <a:schemeClr val="tx1"/>
                </a:solidFill>
              </a:rPr>
              <a:t>La creación de nuevos objetos acarrea un coste computacional </a:t>
            </a:r>
          </a:p>
          <a:p>
            <a:r>
              <a:rPr lang="es-MX" dirty="0">
                <a:solidFill>
                  <a:schemeClr val="tx1"/>
                </a:solidFill>
              </a:rPr>
              <a:t>elevado..</a:t>
            </a:r>
          </a:p>
          <a:p>
            <a:r>
              <a:rPr lang="es-MX" dirty="0">
                <a:solidFill>
                  <a:schemeClr val="tx1"/>
                </a:solidFill>
              </a:rPr>
              <a:t>Los objetos a crear tienen o suelen tener atributos que repiten su valor.</a:t>
            </a:r>
          </a:p>
          <a:p>
            <a:endParaRPr lang="es-MX" sz="2000" b="1" dirty="0">
              <a:solidFill>
                <a:schemeClr val="tx1">
                  <a:lumMod val="95000"/>
                </a:schemeClr>
              </a:solidFill>
            </a:endParaRP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Definir una interfaz que expone el método necesario para realizar la clonación del objeto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PROTOTYPE</a:t>
            </a:r>
          </a:p>
        </p:txBody>
      </p:sp>
      <p:pic>
        <p:nvPicPr>
          <p:cNvPr id="12290" name="Picture 2" descr="Resultado de imagen para clonned shee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6509" y="2468880"/>
            <a:ext cx="4005490" cy="2204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1736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 y diagrama</a:t>
            </a:r>
          </a:p>
          <a:p>
            <a:r>
              <a:rPr lang="es-AR" sz="2000" dirty="0">
                <a:solidFill>
                  <a:schemeClr val="tx1">
                    <a:lumMod val="95000"/>
                  </a:schemeClr>
                </a:solidFill>
              </a:rPr>
              <a:t>Carga masiva de entidades para </a:t>
            </a:r>
            <a:r>
              <a:rPr lang="es-AR" sz="2000" dirty="0" err="1">
                <a:solidFill>
                  <a:schemeClr val="tx1">
                    <a:lumMod val="95000"/>
                  </a:schemeClr>
                </a:solidFill>
              </a:rPr>
              <a:t>testing</a:t>
            </a:r>
            <a:r>
              <a:rPr lang="es-AR" sz="2000" dirty="0">
                <a:solidFill>
                  <a:schemeClr val="tx1">
                    <a:lumMod val="95000"/>
                  </a:schemeClr>
                </a:solidFill>
              </a:rPr>
              <a:t> (solo varían algunos datos), funciones de repetición de compras en sistemas de ventas, etc...</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PROTOTYPE</a:t>
            </a:r>
          </a:p>
        </p:txBody>
      </p:sp>
      <p:pic>
        <p:nvPicPr>
          <p:cNvPr id="1028" name="Picture 4" descr="Resultado de imagen para prototype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558" y="2044931"/>
            <a:ext cx="10872628" cy="4330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663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Singleton</a:t>
            </a:r>
            <a:r>
              <a:rPr lang="es-MX" sz="2000" dirty="0">
                <a:solidFill>
                  <a:schemeClr val="tx1">
                    <a:lumMod val="95000"/>
                  </a:schemeClr>
                </a:solidFill>
              </a:rPr>
              <a:t> garantiza que una clase sólo tenga una instancia y proporciona un punto de acceso global a ésta instancia.</a:t>
            </a:r>
          </a:p>
          <a:p>
            <a:endParaRPr lang="es-AR" sz="2000" b="1" dirty="0">
              <a:solidFill>
                <a:schemeClr val="tx1">
                  <a:lumMod val="95000"/>
                </a:schemeClr>
              </a:solidFill>
            </a:endParaRPr>
          </a:p>
          <a:p>
            <a:r>
              <a:rPr lang="es-AR" sz="2000" b="1" dirty="0">
                <a:solidFill>
                  <a:schemeClr val="tx1">
                    <a:lumMod val="95000"/>
                  </a:schemeClr>
                </a:solidFill>
              </a:rPr>
              <a:t>Problema</a:t>
            </a:r>
          </a:p>
          <a:p>
            <a:r>
              <a:rPr lang="es-MX" sz="2000" dirty="0">
                <a:solidFill>
                  <a:schemeClr val="tx1">
                    <a:lumMod val="95000"/>
                  </a:schemeClr>
                </a:solidFill>
              </a:rPr>
              <a:t>Varios clientes distintos precisan referenciar a un mismo elemento y queremos asegurarnos de que no hay más de una instancia de ese elemento.</a:t>
            </a:r>
            <a:endParaRPr lang="es-AR" sz="2000" dirty="0">
              <a:solidFill>
                <a:schemeClr val="tx1">
                  <a:lumMod val="95000"/>
                </a:schemeClr>
              </a:solidFill>
            </a:endParaRPr>
          </a:p>
          <a:p>
            <a:r>
              <a:rPr lang="es-MX" sz="2000" b="1" dirty="0">
                <a:solidFill>
                  <a:schemeClr val="tx1">
                    <a:lumMod val="95000"/>
                  </a:schemeClr>
                </a:solidFill>
              </a:rPr>
              <a:t>Solución</a:t>
            </a:r>
            <a:endParaRPr lang="es-MX" sz="2000" dirty="0">
              <a:solidFill>
                <a:schemeClr val="tx1">
                  <a:lumMod val="95000"/>
                </a:schemeClr>
              </a:solidFill>
            </a:endParaRPr>
          </a:p>
          <a:p>
            <a:r>
              <a:rPr lang="es-AR" dirty="0">
                <a:solidFill>
                  <a:schemeClr val="tx1">
                    <a:lumMod val="85000"/>
                  </a:schemeClr>
                </a:solidFill>
              </a:rPr>
              <a:t>Centralizar la creación u obtención de la instancia en </a:t>
            </a:r>
          </a:p>
          <a:p>
            <a:r>
              <a:rPr lang="es-AR" dirty="0">
                <a:solidFill>
                  <a:schemeClr val="tx1">
                    <a:lumMod val="85000"/>
                  </a:schemeClr>
                </a:solidFill>
              </a:rPr>
              <a:t>un método unificado.</a:t>
            </a: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SINGLETON</a:t>
            </a:r>
          </a:p>
        </p:txBody>
      </p:sp>
      <p:pic>
        <p:nvPicPr>
          <p:cNvPr id="19458" name="Picture 2" descr="Resultado de imagen para singleton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4565" y="3412375"/>
            <a:ext cx="4194862" cy="3071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79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 y diagrama</a:t>
            </a:r>
          </a:p>
          <a:p>
            <a:r>
              <a:rPr lang="es-AR" sz="2000" dirty="0">
                <a:solidFill>
                  <a:schemeClr val="tx1">
                    <a:lumMod val="95000"/>
                  </a:schemeClr>
                </a:solidFill>
              </a:rPr>
              <a:t>Clases controladoras de hardware, conexiones a bases de datos, clases de servicio, etc</a:t>
            </a:r>
            <a:r>
              <a:rPr lang="es-AR" sz="2000" u="sng" dirty="0">
                <a:solidFill>
                  <a:schemeClr val="tx1">
                    <a:lumMod val="95000"/>
                  </a:schemeClr>
                </a:solidFill>
              </a:rPr>
              <a:t>...</a:t>
            </a:r>
          </a:p>
        </p:txBody>
      </p:sp>
      <p:pic>
        <p:nvPicPr>
          <p:cNvPr id="6146" name="Picture 2" descr="Resultado de imagen para singlet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328" y="1817714"/>
            <a:ext cx="6760866" cy="3650870"/>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SINGLETON</a:t>
            </a:r>
          </a:p>
        </p:txBody>
      </p:sp>
    </p:spTree>
    <p:extLst>
      <p:ext uri="{BB962C8B-B14F-4D97-AF65-F5344CB8AC3E}">
        <p14:creationId xmlns:p14="http://schemas.microsoft.com/office/powerpoint/2010/main" val="4276899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155069" y="1393763"/>
            <a:ext cx="11881860" cy="3419306"/>
          </a:xfrm>
        </p:spPr>
        <p:txBody>
          <a:bodyPr>
            <a:noAutofit/>
          </a:bodyPr>
          <a:lstStyle/>
          <a:p>
            <a:r>
              <a:rPr lang="es-MX" sz="2400" b="1" dirty="0">
                <a:solidFill>
                  <a:schemeClr val="tx1"/>
                </a:solidFill>
              </a:rPr>
              <a:t>Factory </a:t>
            </a:r>
            <a:r>
              <a:rPr lang="es-MX" sz="2400" b="1" dirty="0" err="1">
                <a:solidFill>
                  <a:schemeClr val="tx1"/>
                </a:solidFill>
              </a:rPr>
              <a:t>method</a:t>
            </a:r>
            <a:r>
              <a:rPr lang="es-MX" sz="2400" b="1" dirty="0">
                <a:solidFill>
                  <a:schemeClr val="tx1"/>
                </a:solidFill>
              </a:rPr>
              <a:t> </a:t>
            </a:r>
            <a:r>
              <a:rPr lang="es-MX" sz="2400" dirty="0">
                <a:solidFill>
                  <a:schemeClr val="tx1"/>
                </a:solidFill>
              </a:rPr>
              <a:t>define una interfaz para crear objetos pero deja que sean las subclases las que deciden qué clases instanciar. En el caso de </a:t>
            </a:r>
            <a:r>
              <a:rPr lang="es-MX" sz="2400" b="1" dirty="0" err="1">
                <a:solidFill>
                  <a:schemeClr val="tx1"/>
                </a:solidFill>
              </a:rPr>
              <a:t>Abstract</a:t>
            </a:r>
            <a:r>
              <a:rPr lang="es-MX" sz="2400" b="1" dirty="0">
                <a:solidFill>
                  <a:schemeClr val="tx1"/>
                </a:solidFill>
              </a:rPr>
              <a:t> Factory</a:t>
            </a:r>
            <a:r>
              <a:rPr lang="es-MX" sz="2400" dirty="0">
                <a:solidFill>
                  <a:schemeClr val="tx1"/>
                </a:solidFill>
              </a:rPr>
              <a:t>, el cliente usa los métodos de la fábrica para crear sus propios objetos. En el caso del </a:t>
            </a:r>
            <a:r>
              <a:rPr lang="es-MX" sz="2400" b="1" dirty="0" err="1">
                <a:solidFill>
                  <a:schemeClr val="tx1"/>
                </a:solidFill>
              </a:rPr>
              <a:t>Builder</a:t>
            </a:r>
            <a:r>
              <a:rPr lang="es-MX" sz="2400" dirty="0">
                <a:solidFill>
                  <a:schemeClr val="tx1"/>
                </a:solidFill>
              </a:rPr>
              <a:t>, se instruye a la clase de Constructor sobre cómo crear el objeto y luego se lo solicita, pero la forma en que se ensambla la clase depende de la clase del Constructor, este detalle marca la diferencia entre los últimos dos patrones.</a:t>
            </a:r>
            <a:endParaRPr lang="es-AR" sz="2400" dirty="0">
              <a:solidFill>
                <a:schemeClr val="tx1"/>
              </a:solidFill>
            </a:endParaRPr>
          </a:p>
        </p:txBody>
      </p:sp>
      <p:sp>
        <p:nvSpPr>
          <p:cNvPr id="4" name="Título 1"/>
          <p:cNvSpPr txBox="1">
            <a:spLocks/>
          </p:cNvSpPr>
          <p:nvPr/>
        </p:nvSpPr>
        <p:spPr>
          <a:xfrm>
            <a:off x="0" y="0"/>
            <a:ext cx="12191999" cy="987827"/>
          </a:xfrm>
          <a:prstGeom prst="rect">
            <a:avLst/>
          </a:prstGeom>
          <a:effectLst/>
        </p:spPr>
        <p:txBody>
          <a:bodyPr vert="horz" lIns="91440" tIns="45720" rIns="91440" bIns="45720" rtlCol="0" anchor="b">
            <a:normAutofit fontScale="92500" lnSpcReduction="20000"/>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DESAMBIGUACIÓN FACTORY METHOD; ABSTRACT FACTORY Y BUILDER</a:t>
            </a:r>
          </a:p>
        </p:txBody>
      </p:sp>
      <p:pic>
        <p:nvPicPr>
          <p:cNvPr id="20484" name="Picture 4" descr="Resultado de imagen para ques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999" y="3743495"/>
            <a:ext cx="3048001"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9198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Marcador de texto 2"/>
          <p:cNvSpPr txBox="1">
            <a:spLocks/>
          </p:cNvSpPr>
          <p:nvPr/>
        </p:nvSpPr>
        <p:spPr>
          <a:xfrm>
            <a:off x="243638" y="473825"/>
            <a:ext cx="3832603" cy="5465618"/>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000" kern="1200" cap="none">
                <a:solidFill>
                  <a:schemeClr val="bg2">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buFont typeface="Arial" panose="020B0604020202020204" pitchFamily="34" charset="0"/>
              <a:buChar char="•"/>
            </a:pPr>
            <a:r>
              <a:rPr lang="en-US" sz="3200" dirty="0">
                <a:solidFill>
                  <a:schemeClr val="tx1"/>
                </a:solidFill>
              </a:rPr>
              <a:t>Adapter</a:t>
            </a:r>
          </a:p>
          <a:p>
            <a:pPr marL="342900" indent="-342900">
              <a:buFont typeface="Arial" panose="020B0604020202020204" pitchFamily="34" charset="0"/>
              <a:buChar char="•"/>
            </a:pPr>
            <a:r>
              <a:rPr lang="en-US" sz="3200" dirty="0">
                <a:solidFill>
                  <a:schemeClr val="tx1"/>
                </a:solidFill>
              </a:rPr>
              <a:t>Bridge</a:t>
            </a:r>
          </a:p>
          <a:p>
            <a:pPr marL="342900" indent="-342900">
              <a:buFont typeface="Arial" panose="020B0604020202020204" pitchFamily="34" charset="0"/>
              <a:buChar char="•"/>
            </a:pPr>
            <a:r>
              <a:rPr lang="en-US" sz="3200" dirty="0">
                <a:solidFill>
                  <a:schemeClr val="tx1"/>
                </a:solidFill>
              </a:rPr>
              <a:t>Composite</a:t>
            </a:r>
          </a:p>
          <a:p>
            <a:pPr marL="342900" indent="-342900">
              <a:buFont typeface="Arial" panose="020B0604020202020204" pitchFamily="34" charset="0"/>
              <a:buChar char="•"/>
            </a:pPr>
            <a:r>
              <a:rPr lang="en-US" sz="3200" dirty="0">
                <a:solidFill>
                  <a:schemeClr val="tx1"/>
                </a:solidFill>
              </a:rPr>
              <a:t>Decorator</a:t>
            </a:r>
          </a:p>
          <a:p>
            <a:endParaRPr lang="es-AR" sz="3200" dirty="0">
              <a:solidFill>
                <a:schemeClr val="tx1"/>
              </a:solidFill>
            </a:endParaRPr>
          </a:p>
        </p:txBody>
      </p:sp>
      <p:sp>
        <p:nvSpPr>
          <p:cNvPr id="12" name="Marcador de texto 2"/>
          <p:cNvSpPr txBox="1">
            <a:spLocks/>
          </p:cNvSpPr>
          <p:nvPr/>
        </p:nvSpPr>
        <p:spPr>
          <a:xfrm>
            <a:off x="3800250" y="473825"/>
            <a:ext cx="3832603" cy="3912239"/>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000" kern="1200" cap="none">
                <a:solidFill>
                  <a:schemeClr val="bg2">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buFont typeface="Arial" panose="020B0604020202020204" pitchFamily="34" charset="0"/>
              <a:buChar char="•"/>
            </a:pPr>
            <a:r>
              <a:rPr lang="en-US" sz="3200" dirty="0">
                <a:solidFill>
                  <a:schemeClr val="tx1"/>
                </a:solidFill>
              </a:rPr>
              <a:t>Facade</a:t>
            </a:r>
          </a:p>
          <a:p>
            <a:pPr marL="342900" indent="-342900">
              <a:buFont typeface="Arial" panose="020B0604020202020204" pitchFamily="34" charset="0"/>
              <a:buChar char="•"/>
            </a:pPr>
            <a:r>
              <a:rPr lang="es-AR" sz="3200" dirty="0" err="1">
                <a:solidFill>
                  <a:schemeClr val="tx1"/>
                </a:solidFill>
              </a:rPr>
              <a:t>Flyweight</a:t>
            </a:r>
            <a:endParaRPr lang="es-AR" sz="3200" dirty="0">
              <a:solidFill>
                <a:schemeClr val="tx1"/>
              </a:solidFill>
            </a:endParaRPr>
          </a:p>
          <a:p>
            <a:pPr marL="342900" indent="-342900">
              <a:buFont typeface="Arial" panose="020B0604020202020204" pitchFamily="34" charset="0"/>
              <a:buChar char="•"/>
            </a:pPr>
            <a:r>
              <a:rPr lang="en-US" sz="3200" dirty="0">
                <a:solidFill>
                  <a:schemeClr val="tx1"/>
                </a:solidFill>
              </a:rPr>
              <a:t>Proxy</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Patrones DE ESTRUCTURA</a:t>
            </a:r>
          </a:p>
        </p:txBody>
      </p:sp>
      <p:pic>
        <p:nvPicPr>
          <p:cNvPr id="22532" name="Picture 4" descr="Resultado de imagen para t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9125" y="1461652"/>
            <a:ext cx="3718150" cy="5100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7758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Adapter</a:t>
            </a:r>
            <a:r>
              <a:rPr lang="es-MX" sz="2000" b="1" dirty="0">
                <a:solidFill>
                  <a:schemeClr val="tx1">
                    <a:lumMod val="95000"/>
                  </a:schemeClr>
                </a:solidFill>
              </a:rPr>
              <a:t> </a:t>
            </a:r>
            <a:r>
              <a:rPr lang="es-MX" sz="2000" dirty="0">
                <a:solidFill>
                  <a:schemeClr val="tx1">
                    <a:lumMod val="95000"/>
                  </a:schemeClr>
                </a:solidFill>
              </a:rPr>
              <a:t> busca una manera estandarizada de adaptar un objeto a otro. Se utiliza para transformar una interfaz en otra, de tal modo que una clase que no pudiera utilizar la primera, haga uso de ella a través de la segunda. Es conocida también como </a:t>
            </a:r>
            <a:r>
              <a:rPr lang="es-MX" sz="2000" dirty="0" err="1">
                <a:solidFill>
                  <a:schemeClr val="tx1">
                    <a:lumMod val="95000"/>
                  </a:schemeClr>
                </a:solidFill>
              </a:rPr>
              <a:t>Wrapper</a:t>
            </a:r>
            <a:r>
              <a:rPr lang="es-MX" sz="2000" dirty="0">
                <a:solidFill>
                  <a:schemeClr val="tx1">
                    <a:lumMod val="95000"/>
                  </a:schemeClr>
                </a:solidFill>
              </a:rPr>
              <a:t>.</a:t>
            </a:r>
          </a:p>
          <a:p>
            <a:r>
              <a:rPr lang="es-AR" sz="2000" b="1" dirty="0">
                <a:solidFill>
                  <a:schemeClr val="tx1">
                    <a:lumMod val="95000"/>
                  </a:schemeClr>
                </a:solidFill>
              </a:rPr>
              <a:t>Problema</a:t>
            </a:r>
          </a:p>
          <a:p>
            <a:r>
              <a:rPr lang="es-MX" dirty="0">
                <a:solidFill>
                  <a:schemeClr val="tx1"/>
                </a:solidFill>
              </a:rPr>
              <a:t>La necesidad de utilizar objetos con diferentes interfaces de manera unificada sin afectar la lógica inicial de la aplicación</a:t>
            </a: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Crear un objeto que mapee ambas interfaces y realice conversiones en caso de ser necesario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ADAPTER</a:t>
            </a:r>
          </a:p>
        </p:txBody>
      </p:sp>
      <p:pic>
        <p:nvPicPr>
          <p:cNvPr id="23554" name="Picture 2" descr="Resultado de imagen para adap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8504" y="3765666"/>
            <a:ext cx="3815648" cy="3182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1084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 y diagrama</a:t>
            </a:r>
          </a:p>
          <a:p>
            <a:r>
              <a:rPr lang="es-AR" sz="2000" dirty="0">
                <a:solidFill>
                  <a:schemeClr val="tx1">
                    <a:lumMod val="95000"/>
                  </a:schemeClr>
                </a:solidFill>
              </a:rPr>
              <a:t>Controlar de manera unificada dispositivos de hardware cuyos SDK son totalmente diferentes (Impresoras Fiscales, </a:t>
            </a:r>
            <a:r>
              <a:rPr lang="es-AR" sz="2000" dirty="0" err="1">
                <a:solidFill>
                  <a:schemeClr val="tx1">
                    <a:lumMod val="95000"/>
                  </a:schemeClr>
                </a:solidFill>
              </a:rPr>
              <a:t>POSNets</a:t>
            </a:r>
            <a:r>
              <a:rPr lang="es-AR" sz="2000" dirty="0">
                <a:solidFill>
                  <a:schemeClr val="tx1">
                    <a:lumMod val="95000"/>
                  </a:schemeClr>
                </a:solidFill>
              </a:rPr>
              <a:t>, etc…)</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ADAPTER</a:t>
            </a:r>
          </a:p>
        </p:txBody>
      </p:sp>
      <p:pic>
        <p:nvPicPr>
          <p:cNvPr id="5124" name="Picture 4" descr="Resultado de imagen para Adapter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652" y="2505710"/>
            <a:ext cx="7902836" cy="4188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4835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
            <a:ext cx="12192000" cy="1498295"/>
          </a:xfrm>
        </p:spPr>
        <p:txBody>
          <a:bodyPr>
            <a:normAutofit/>
          </a:bodyPr>
          <a:lstStyle/>
          <a:p>
            <a:pPr algn="ctr"/>
            <a:r>
              <a:rPr lang="es-AR" sz="5400" b="1" dirty="0">
                <a:solidFill>
                  <a:srgbClr val="FFFF00"/>
                </a:solidFill>
              </a:rPr>
              <a:t>¿Quién Soy?</a:t>
            </a:r>
          </a:p>
        </p:txBody>
      </p:sp>
      <p:sp>
        <p:nvSpPr>
          <p:cNvPr id="3" name="Marcador de texto 2"/>
          <p:cNvSpPr>
            <a:spLocks noGrp="1"/>
          </p:cNvSpPr>
          <p:nvPr>
            <p:ph type="body" idx="1"/>
          </p:nvPr>
        </p:nvSpPr>
        <p:spPr>
          <a:xfrm>
            <a:off x="376642" y="2598343"/>
            <a:ext cx="10412538" cy="1250450"/>
          </a:xfrm>
        </p:spPr>
        <p:txBody>
          <a:bodyPr>
            <a:noAutofit/>
          </a:bodyPr>
          <a:lstStyle/>
          <a:p>
            <a:endParaRPr lang="es-AR" sz="3200" dirty="0">
              <a:solidFill>
                <a:schemeClr val="tx1"/>
              </a:solidFill>
            </a:endParaRPr>
          </a:p>
          <a:p>
            <a:r>
              <a:rPr lang="es-AR" sz="3200" dirty="0">
                <a:solidFill>
                  <a:schemeClr val="tx1"/>
                </a:solidFill>
              </a:rPr>
              <a:t>Mi nombre es Cristian Dominguez, soy informático autodidacta, trabajo en el área de sistemas desde hace más de 13 años. Apasionado por la tecnología, viajar por el interior del país y cocinar. </a:t>
            </a:r>
          </a:p>
          <a:p>
            <a:endParaRPr lang="es-AR" sz="3200" dirty="0">
              <a:solidFill>
                <a:schemeClr val="tx1"/>
              </a:solidFill>
            </a:endParaRPr>
          </a:p>
          <a:p>
            <a:r>
              <a:rPr lang="es-AR" sz="3200" dirty="0">
                <a:solidFill>
                  <a:schemeClr val="tx1"/>
                </a:solidFill>
              </a:rPr>
              <a:t>	cddominguez81@gmail.com</a:t>
            </a:r>
          </a:p>
          <a:p>
            <a:r>
              <a:rPr lang="es-AR" sz="3200" dirty="0">
                <a:solidFill>
                  <a:schemeClr val="tx1"/>
                </a:solidFill>
              </a:rPr>
              <a:t>	cristian.d.dominguez</a:t>
            </a:r>
          </a:p>
          <a:p>
            <a:r>
              <a:rPr lang="es-AR" sz="3200" dirty="0">
                <a:solidFill>
                  <a:schemeClr val="tx1"/>
                </a:solidFill>
              </a:rPr>
              <a:t>	(11) 6811-9269</a:t>
            </a: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895" y="4705145"/>
            <a:ext cx="437688" cy="437688"/>
          </a:xfrm>
          <a:prstGeom prst="rect">
            <a:avLst/>
          </a:prstGeom>
        </p:spPr>
      </p:pic>
      <p:pic>
        <p:nvPicPr>
          <p:cNvPr id="2054" name="Picture 6" descr="Resultado de imagen para mai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621" y="4085976"/>
            <a:ext cx="510236" cy="51023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Resultado de imagen para ipho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222" y="5251765"/>
            <a:ext cx="746990" cy="746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7197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 y diagrama</a:t>
            </a:r>
          </a:p>
          <a:p>
            <a:r>
              <a:rPr lang="es-AR" sz="2000" dirty="0">
                <a:solidFill>
                  <a:schemeClr val="tx1">
                    <a:lumMod val="95000"/>
                  </a:schemeClr>
                </a:solidFill>
              </a:rPr>
              <a:t>Controlar de manera unificada dispositivos de hardware cuyos SDK son totalmente diferentes (Impresoras Fiscales, </a:t>
            </a:r>
            <a:r>
              <a:rPr lang="es-AR" sz="2000" dirty="0" err="1">
                <a:solidFill>
                  <a:schemeClr val="tx1">
                    <a:lumMod val="95000"/>
                  </a:schemeClr>
                </a:solidFill>
              </a:rPr>
              <a:t>POSNets</a:t>
            </a:r>
            <a:r>
              <a:rPr lang="es-AR" sz="2000" dirty="0">
                <a:solidFill>
                  <a:schemeClr val="tx1">
                    <a:lumMod val="95000"/>
                  </a:schemeClr>
                </a:solidFill>
              </a:rPr>
              <a:t>, etc…)</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ADAPTER</a:t>
            </a:r>
          </a:p>
        </p:txBody>
      </p:sp>
      <p:pic>
        <p:nvPicPr>
          <p:cNvPr id="4098" name="Picture 2" descr="Resultado de imagen para Adapter pattern explain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398" y="2294917"/>
            <a:ext cx="6836802" cy="3814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65968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a:solidFill>
                  <a:schemeClr val="tx1">
                    <a:lumMod val="95000"/>
                  </a:schemeClr>
                </a:solidFill>
              </a:rPr>
              <a:t>Bridge </a:t>
            </a:r>
            <a:r>
              <a:rPr lang="es-MX" sz="2000" dirty="0">
                <a:solidFill>
                  <a:schemeClr val="tx1">
                    <a:lumMod val="95000"/>
                  </a:schemeClr>
                </a:solidFill>
              </a:rPr>
              <a:t>permite desacoplar una abstracción de su implementación, de manera que ambas puedan variar de forma independiente.</a:t>
            </a:r>
            <a:r>
              <a:rPr lang="es-MX" sz="2000" dirty="0">
                <a:solidFill>
                  <a:schemeClr val="tx1"/>
                </a:solidFill>
              </a:rPr>
              <a:t> Esto puede ser debido a que la implementación debe ser seleccionada o cambiada en tiempo de ejecución</a:t>
            </a:r>
            <a:endParaRPr lang="es-MX" sz="2000" dirty="0">
              <a:solidFill>
                <a:schemeClr val="tx1">
                  <a:lumMod val="95000"/>
                </a:schemeClr>
              </a:solidFill>
            </a:endParaRPr>
          </a:p>
          <a:p>
            <a:r>
              <a:rPr lang="es-AR" sz="2000" b="1" dirty="0">
                <a:solidFill>
                  <a:schemeClr val="tx1">
                    <a:lumMod val="95000"/>
                  </a:schemeClr>
                </a:solidFill>
              </a:rPr>
              <a:t>Problema</a:t>
            </a:r>
          </a:p>
          <a:p>
            <a:r>
              <a:rPr lang="es-MX" dirty="0">
                <a:solidFill>
                  <a:schemeClr val="tx1"/>
                </a:solidFill>
              </a:rPr>
              <a:t>Si las clases se extienden por herencia, las implementaciones de la abstracción deberían cambiar si esta cambia.</a:t>
            </a: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Crear una estructura de clases basada en la agregación, en la cual, una clase puente es utilizada para desacoplar la clase que queremos utilizar y el cliente, de tal forma que este último no conozca la clase destino, permitiendo que cualquier parte pueda cambiar sin afectar a la otra</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BRIDGE</a:t>
            </a:r>
          </a:p>
        </p:txBody>
      </p:sp>
      <p:pic>
        <p:nvPicPr>
          <p:cNvPr id="24578" name="Picture 2" descr="Resultado de imagen para brid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3507" y="4305993"/>
            <a:ext cx="4077386" cy="2794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99204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a:solidFill>
                  <a:schemeClr val="tx1">
                    <a:lumMod val="95000"/>
                  </a:schemeClr>
                </a:solidFill>
              </a:rPr>
              <a:t>Definición de formas dentro de una UI, </a:t>
            </a:r>
            <a:r>
              <a:rPr lang="es-AR" sz="2000" dirty="0" err="1">
                <a:solidFill>
                  <a:schemeClr val="tx1">
                    <a:lumMod val="95000"/>
                  </a:schemeClr>
                </a:solidFill>
              </a:rPr>
              <a:t>refactoring</a:t>
            </a:r>
            <a:r>
              <a:rPr lang="es-AR" sz="2000" dirty="0">
                <a:solidFill>
                  <a:schemeClr val="tx1">
                    <a:lumMod val="95000"/>
                  </a:schemeClr>
                </a:solidFill>
              </a:rPr>
              <a:t> de estructuras jerárquicas que crecen exponencialmente.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BRIDGE</a:t>
            </a:r>
          </a:p>
        </p:txBody>
      </p:sp>
      <p:pic>
        <p:nvPicPr>
          <p:cNvPr id="1028" name="Picture 4" descr="Resultado de imagen para BRIDGE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463" y="2766750"/>
            <a:ext cx="6312550" cy="2744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78494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a:solidFill>
                  <a:schemeClr val="tx1">
                    <a:lumMod val="95000"/>
                  </a:schemeClr>
                </a:solidFill>
              </a:rPr>
              <a:t>Definición de formas dentro de una UI, </a:t>
            </a:r>
            <a:r>
              <a:rPr lang="es-AR" sz="2000" dirty="0" err="1">
                <a:solidFill>
                  <a:schemeClr val="tx1">
                    <a:lumMod val="95000"/>
                  </a:schemeClr>
                </a:solidFill>
              </a:rPr>
              <a:t>refactoring</a:t>
            </a:r>
            <a:r>
              <a:rPr lang="es-AR" sz="2000" dirty="0">
                <a:solidFill>
                  <a:schemeClr val="tx1">
                    <a:lumMod val="95000"/>
                  </a:schemeClr>
                </a:solidFill>
              </a:rPr>
              <a:t> de estructuras jerárquicas que crecen exponencialmente.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BRIDGE</a:t>
            </a:r>
          </a:p>
        </p:txBody>
      </p:sp>
      <p:pic>
        <p:nvPicPr>
          <p:cNvPr id="2" name="Imagen 1"/>
          <p:cNvPicPr>
            <a:picLocks noChangeAspect="1"/>
          </p:cNvPicPr>
          <p:nvPr/>
        </p:nvPicPr>
        <p:blipFill>
          <a:blip r:embed="rId2"/>
          <a:stretch>
            <a:fillRect/>
          </a:stretch>
        </p:blipFill>
        <p:spPr>
          <a:xfrm>
            <a:off x="475127" y="2274050"/>
            <a:ext cx="8340434" cy="3012844"/>
          </a:xfrm>
          <a:prstGeom prst="rect">
            <a:avLst/>
          </a:prstGeom>
        </p:spPr>
      </p:pic>
    </p:spTree>
    <p:extLst>
      <p:ext uri="{BB962C8B-B14F-4D97-AF65-F5344CB8AC3E}">
        <p14:creationId xmlns:p14="http://schemas.microsoft.com/office/powerpoint/2010/main" val="1551484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Composite</a:t>
            </a:r>
            <a:r>
              <a:rPr lang="es-MX" sz="2000" b="1" dirty="0">
                <a:solidFill>
                  <a:schemeClr val="tx1">
                    <a:lumMod val="95000"/>
                  </a:schemeClr>
                </a:solidFill>
              </a:rPr>
              <a:t> </a:t>
            </a:r>
            <a:r>
              <a:rPr lang="es-MX" sz="2000" dirty="0">
                <a:solidFill>
                  <a:schemeClr val="tx1">
                    <a:lumMod val="95000"/>
                  </a:schemeClr>
                </a:solidFill>
              </a:rPr>
              <a:t>propone componer objetos en árboles para representar jerarquías todo-parte. Permite a los clientes tratar objetos individuales y objetos compuestos de una manera uniforme.</a:t>
            </a:r>
          </a:p>
          <a:p>
            <a:r>
              <a:rPr lang="es-AR" sz="2000" b="1" dirty="0">
                <a:solidFill>
                  <a:schemeClr val="tx1">
                    <a:lumMod val="95000"/>
                  </a:schemeClr>
                </a:solidFill>
              </a:rPr>
              <a:t>Problema</a:t>
            </a:r>
          </a:p>
          <a:p>
            <a:r>
              <a:rPr lang="es-MX" dirty="0">
                <a:solidFill>
                  <a:schemeClr val="tx1"/>
                </a:solidFill>
              </a:rPr>
              <a:t>Se necesita reducir la complejidad de los objetos componentes de un sistema que presentan características similares en su estructura y comportamiento.</a:t>
            </a: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Crear una jerarquía de elementos anidados unos dentro de otros. Cada elemento permitirá alojar una colección de elementos del mismo tipo, hasta llegar a los elementos “reales” que se corresponderán con los nodos “Hoja” del árbol.</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COMPOSITE</a:t>
            </a:r>
          </a:p>
        </p:txBody>
      </p:sp>
      <p:pic>
        <p:nvPicPr>
          <p:cNvPr id="21506" name="Picture 2" descr="Resultado de imagen para compues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333" y="4050349"/>
            <a:ext cx="3771208" cy="2691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44513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a:solidFill>
                  <a:schemeClr val="tx1">
                    <a:lumMod val="95000"/>
                  </a:schemeClr>
                </a:solidFill>
              </a:rPr>
              <a:t>Componentes de cálculo de impuestos, carros de compra, sistemas de facturación.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COMPOSITE</a:t>
            </a:r>
          </a:p>
        </p:txBody>
      </p:sp>
      <p:pic>
        <p:nvPicPr>
          <p:cNvPr id="3076" name="Picture 4" descr="Composite patrÃ³n de diseÃ±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7764" y="2029041"/>
            <a:ext cx="5251724" cy="338042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reactiveprogramming.io/public/books/patterns/img/patterns/composit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128" y="2029041"/>
            <a:ext cx="5145376" cy="3380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2544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La intención principal del patrón </a:t>
            </a:r>
            <a:r>
              <a:rPr lang="es-MX" sz="2000" b="1" dirty="0" err="1">
                <a:solidFill>
                  <a:schemeClr val="tx1">
                    <a:lumMod val="95000"/>
                  </a:schemeClr>
                </a:solidFill>
              </a:rPr>
              <a:t>Decorator</a:t>
            </a:r>
            <a:r>
              <a:rPr lang="es-MX" sz="2000" b="1" dirty="0">
                <a:solidFill>
                  <a:schemeClr val="tx1">
                    <a:lumMod val="95000"/>
                  </a:schemeClr>
                </a:solidFill>
              </a:rPr>
              <a:t> </a:t>
            </a:r>
            <a:r>
              <a:rPr lang="es-MX" sz="2000" dirty="0">
                <a:solidFill>
                  <a:schemeClr val="tx1">
                    <a:lumMod val="95000"/>
                  </a:schemeClr>
                </a:solidFill>
              </a:rPr>
              <a:t>es la de dotar de funcionalidades dinámicamente a objetos mediante composición. Es decir, vamos a “decorar” los objetos para darles más funcionalidad de la que tienen en un principio.</a:t>
            </a:r>
          </a:p>
          <a:p>
            <a:r>
              <a:rPr lang="es-AR" sz="2400" b="1" dirty="0">
                <a:solidFill>
                  <a:schemeClr val="tx1">
                    <a:lumMod val="95000"/>
                  </a:schemeClr>
                </a:solidFill>
              </a:rPr>
              <a:t>Problema</a:t>
            </a:r>
          </a:p>
          <a:p>
            <a:r>
              <a:rPr lang="es-MX" sz="2000" dirty="0">
                <a:solidFill>
                  <a:schemeClr val="tx1"/>
                </a:solidFill>
              </a:rPr>
              <a:t>Se necesita extender la funcionalidad de una clase en tiempo de ejecución</a:t>
            </a:r>
          </a:p>
          <a:p>
            <a:r>
              <a:rPr lang="es-MX" sz="2400" b="1" dirty="0">
                <a:solidFill>
                  <a:schemeClr val="tx1">
                    <a:lumMod val="95000"/>
                  </a:schemeClr>
                </a:solidFill>
              </a:rPr>
              <a:t>Solución</a:t>
            </a:r>
            <a:endParaRPr lang="es-MX" sz="2400" dirty="0">
              <a:solidFill>
                <a:schemeClr val="tx1">
                  <a:lumMod val="95000"/>
                </a:schemeClr>
              </a:solidFill>
            </a:endParaRPr>
          </a:p>
          <a:p>
            <a:r>
              <a:rPr lang="es-MX" sz="2000" dirty="0">
                <a:solidFill>
                  <a:schemeClr val="tx1"/>
                </a:solidFill>
              </a:rPr>
              <a:t>Aportar funcionalidad reemplazando la herencia por la composición.</a:t>
            </a:r>
            <a:endParaRPr lang="es-AR" sz="2000" dirty="0">
              <a:solidFill>
                <a:schemeClr val="tx1"/>
              </a:solidFill>
            </a:endParaRPr>
          </a:p>
          <a:p>
            <a:endParaRPr lang="es-MX" sz="2000" dirty="0">
              <a:solidFill>
                <a:schemeClr val="tx1">
                  <a:lumMod val="95000"/>
                </a:schemeClr>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DECORATOR</a:t>
            </a:r>
          </a:p>
        </p:txBody>
      </p:sp>
      <p:pic>
        <p:nvPicPr>
          <p:cNvPr id="10246" name="Picture 6" descr="Resultado de imagen para decorat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8498" y="1662546"/>
            <a:ext cx="2311852" cy="3416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152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err="1">
                <a:solidFill>
                  <a:schemeClr val="tx1">
                    <a:lumMod val="95000"/>
                  </a:schemeClr>
                </a:solidFill>
              </a:rPr>
              <a:t>Customización</a:t>
            </a:r>
            <a:r>
              <a:rPr lang="es-AR" sz="2000" dirty="0">
                <a:solidFill>
                  <a:schemeClr val="tx1">
                    <a:lumMod val="95000"/>
                  </a:schemeClr>
                </a:solidFill>
              </a:rPr>
              <a:t> de productos en sistemas de compra, presupuestos mediante selección de diferentes configuraciones (costo de servicios de </a:t>
            </a:r>
            <a:r>
              <a:rPr lang="es-AR" sz="2000" dirty="0" err="1">
                <a:solidFill>
                  <a:schemeClr val="tx1">
                    <a:lumMod val="95000"/>
                  </a:schemeClr>
                </a:solidFill>
              </a:rPr>
              <a:t>Azure</a:t>
            </a:r>
            <a:r>
              <a:rPr lang="es-AR" sz="2000" dirty="0">
                <a:solidFill>
                  <a:schemeClr val="tx1">
                    <a:lumMod val="95000"/>
                  </a:schemeClr>
                </a:solidFill>
              </a:rPr>
              <a:t> según características a contratar).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DECORATOR</a:t>
            </a:r>
          </a:p>
        </p:txBody>
      </p:sp>
      <p:pic>
        <p:nvPicPr>
          <p:cNvPr id="11270" name="Picture 6" descr="Resultado de imagen para decorator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8058" y="2430022"/>
            <a:ext cx="7352838" cy="4020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27678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err="1">
                <a:solidFill>
                  <a:schemeClr val="tx1">
                    <a:lumMod val="95000"/>
                  </a:schemeClr>
                </a:solidFill>
              </a:rPr>
              <a:t>Customización</a:t>
            </a:r>
            <a:r>
              <a:rPr lang="es-AR" sz="2000" dirty="0">
                <a:solidFill>
                  <a:schemeClr val="tx1">
                    <a:lumMod val="95000"/>
                  </a:schemeClr>
                </a:solidFill>
              </a:rPr>
              <a:t> de productos en sistemas de compra, presupuestos mediante selección de diferentes configuraciones (costo de servicios de </a:t>
            </a:r>
            <a:r>
              <a:rPr lang="es-AR" sz="2000" dirty="0" err="1">
                <a:solidFill>
                  <a:schemeClr val="tx1">
                    <a:lumMod val="95000"/>
                  </a:schemeClr>
                </a:solidFill>
              </a:rPr>
              <a:t>Azure</a:t>
            </a:r>
            <a:r>
              <a:rPr lang="es-AR" sz="2000" dirty="0">
                <a:solidFill>
                  <a:schemeClr val="tx1">
                    <a:lumMod val="95000"/>
                  </a:schemeClr>
                </a:solidFill>
              </a:rPr>
              <a:t> según características a contratar).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DECORATOR</a:t>
            </a:r>
          </a:p>
        </p:txBody>
      </p:sp>
      <p:pic>
        <p:nvPicPr>
          <p:cNvPr id="5" name="Picture 8" descr="https://danielggarcia.files.wordpress.com/2014/03/030914_2321_patronesest2.png?w=6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3665" y="2347651"/>
            <a:ext cx="4920627" cy="3814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58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Facade</a:t>
            </a:r>
            <a:r>
              <a:rPr lang="es-MX" sz="2000" b="1" dirty="0">
                <a:solidFill>
                  <a:schemeClr val="tx1">
                    <a:lumMod val="95000"/>
                  </a:schemeClr>
                </a:solidFill>
              </a:rPr>
              <a:t> </a:t>
            </a:r>
            <a:r>
              <a:rPr lang="es-MX" sz="2000" dirty="0">
                <a:solidFill>
                  <a:schemeClr val="tx1">
                    <a:lumMod val="95000"/>
                  </a:schemeClr>
                </a:solidFill>
              </a:rPr>
              <a:t>busca simplificar el sistema, desde el punto de vista del cliente, proporcionando una interfaz unificada para un conjunto de subsistemas, definiendo una interfaz de nivel más alto. Esto hace que el sistema sea más fácil de usar.</a:t>
            </a:r>
          </a:p>
          <a:p>
            <a:r>
              <a:rPr lang="es-AR" sz="2000" b="1" dirty="0">
                <a:solidFill>
                  <a:schemeClr val="tx1">
                    <a:lumMod val="95000"/>
                  </a:schemeClr>
                </a:solidFill>
              </a:rPr>
              <a:t>Problema</a:t>
            </a:r>
          </a:p>
          <a:p>
            <a:r>
              <a:rPr lang="es-MX" dirty="0">
                <a:solidFill>
                  <a:schemeClr val="tx1"/>
                </a:solidFill>
              </a:rPr>
              <a:t>Se quiera proporcionar una interfaz sencilla para un subsistema complejo.</a:t>
            </a:r>
          </a:p>
          <a:p>
            <a:r>
              <a:rPr lang="es-MX" dirty="0">
                <a:solidFill>
                  <a:schemeClr val="tx1"/>
                </a:solidFill>
              </a:rPr>
              <a:t>Se quiera desacoplar un subsistema de sus clientes y de otros subsistemas, haciéndolo más independiente y portable.</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La solución consiste en crear una clase fachada que proporcione la funcionalidad de manera sencilla a nuestro sistema cliente. Dicha clase utilizará la clase compleja o los distintos componentes de los sistemas requeridos y los ofrecerá por medio de operaciones más simples.</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FACADE</a:t>
            </a:r>
          </a:p>
        </p:txBody>
      </p:sp>
    </p:spTree>
    <p:extLst>
      <p:ext uri="{BB962C8B-B14F-4D97-AF65-F5344CB8AC3E}">
        <p14:creationId xmlns:p14="http://schemas.microsoft.com/office/powerpoint/2010/main" val="1016545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Tipos de patrones de diseño</a:t>
            </a:r>
          </a:p>
        </p:txBody>
      </p:sp>
      <p:sp>
        <p:nvSpPr>
          <p:cNvPr id="3" name="Marcador de texto 2"/>
          <p:cNvSpPr>
            <a:spLocks noGrp="1"/>
          </p:cNvSpPr>
          <p:nvPr>
            <p:ph type="body" idx="1"/>
          </p:nvPr>
        </p:nvSpPr>
        <p:spPr>
          <a:xfrm>
            <a:off x="684213" y="2601883"/>
            <a:ext cx="8535988" cy="1879600"/>
          </a:xfrm>
        </p:spPr>
        <p:txBody>
          <a:bodyPr>
            <a:noAutofit/>
          </a:bodyPr>
          <a:lstStyle/>
          <a:p>
            <a:pPr marL="342900" indent="-342900">
              <a:buFont typeface="Arial" panose="020B0604020202020204" pitchFamily="34" charset="0"/>
              <a:buChar char="•"/>
            </a:pPr>
            <a:r>
              <a:rPr lang="es-AR" sz="3200" dirty="0">
                <a:solidFill>
                  <a:schemeClr val="tx1"/>
                </a:solidFill>
              </a:rPr>
              <a:t>Patrones creacionales</a:t>
            </a:r>
          </a:p>
          <a:p>
            <a:pPr marL="342900" indent="-342900">
              <a:buFont typeface="Arial" panose="020B0604020202020204" pitchFamily="34" charset="0"/>
              <a:buChar char="•"/>
            </a:pPr>
            <a:r>
              <a:rPr lang="es-AR" sz="3200" dirty="0">
                <a:solidFill>
                  <a:schemeClr val="tx1"/>
                </a:solidFill>
              </a:rPr>
              <a:t>Patrones de estructura</a:t>
            </a:r>
          </a:p>
          <a:p>
            <a:pPr marL="342900" indent="-342900">
              <a:buFont typeface="Arial" panose="020B0604020202020204" pitchFamily="34" charset="0"/>
              <a:buChar char="•"/>
            </a:pPr>
            <a:r>
              <a:rPr lang="es-AR" sz="3200" dirty="0">
                <a:solidFill>
                  <a:schemeClr val="tx1"/>
                </a:solidFill>
              </a:rPr>
              <a:t>Patrones de comportamiento</a:t>
            </a:r>
          </a:p>
        </p:txBody>
      </p:sp>
    </p:spTree>
    <p:extLst>
      <p:ext uri="{BB962C8B-B14F-4D97-AF65-F5344CB8AC3E}">
        <p14:creationId xmlns:p14="http://schemas.microsoft.com/office/powerpoint/2010/main" val="33498596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AR" sz="2000" dirty="0">
                <a:solidFill>
                  <a:schemeClr val="tx1">
                    <a:lumMod val="95000"/>
                  </a:schemeClr>
                </a:solidFill>
              </a:rPr>
              <a:t>Clases de servicio que consumen servicios externos, UI de sistemas bancarios (ATM), etc...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FACADE</a:t>
            </a:r>
          </a:p>
        </p:txBody>
      </p:sp>
      <p:pic>
        <p:nvPicPr>
          <p:cNvPr id="7" name="Picture 2" descr="Resultado de imagen para facade pattern real">
            <a:extLst>
              <a:ext uri="{FF2B5EF4-FFF2-40B4-BE49-F238E27FC236}">
                <a16:creationId xmlns:a16="http://schemas.microsoft.com/office/drawing/2014/main" id="{A56C0D16-2EEE-4979-877A-E0D36CE468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2975" y="2046142"/>
            <a:ext cx="5687999" cy="3620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75792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0004751" cy="5620789"/>
          </a:xfrm>
        </p:spPr>
        <p:txBody>
          <a:bodyPr>
            <a:normAutofit/>
          </a:bodyPr>
          <a:lstStyle/>
          <a:p>
            <a:r>
              <a:rPr lang="es-MX" sz="2000" dirty="0">
                <a:solidFill>
                  <a:schemeClr val="tx1">
                    <a:lumMod val="95000"/>
                  </a:schemeClr>
                </a:solidFill>
              </a:rPr>
              <a:t>El patrón </a:t>
            </a:r>
            <a:r>
              <a:rPr lang="es-MX" sz="2000" b="1" dirty="0" err="1">
                <a:solidFill>
                  <a:schemeClr val="tx1">
                    <a:lumMod val="95000"/>
                  </a:schemeClr>
                </a:solidFill>
              </a:rPr>
              <a:t>Flyweight</a:t>
            </a:r>
            <a:r>
              <a:rPr lang="es-MX" sz="2000" b="1" dirty="0">
                <a:solidFill>
                  <a:schemeClr val="tx1">
                    <a:lumMod val="95000"/>
                  </a:schemeClr>
                </a:solidFill>
              </a:rPr>
              <a:t> </a:t>
            </a:r>
            <a:r>
              <a:rPr lang="es-MX" sz="2000" dirty="0">
                <a:solidFill>
                  <a:schemeClr val="tx1">
                    <a:lumMod val="95000"/>
                  </a:schemeClr>
                </a:solidFill>
              </a:rPr>
              <a:t>se fundamenta en </a:t>
            </a:r>
            <a:r>
              <a:rPr lang="es-ES" sz="2000" dirty="0">
                <a:solidFill>
                  <a:schemeClr val="tx1">
                    <a:lumMod val="95000"/>
                  </a:schemeClr>
                </a:solidFill>
              </a:rPr>
              <a:t>que los objetos que van a repetirse contengan características comunes. El objetivo es eliminar la redundancia existente mediante la compartición de las características comunes</a:t>
            </a:r>
            <a:r>
              <a:rPr lang="es-MX" sz="2000" dirty="0">
                <a:solidFill>
                  <a:schemeClr val="tx1">
                    <a:lumMod val="95000"/>
                  </a:schemeClr>
                </a:solidFill>
              </a:rPr>
              <a:t>.</a:t>
            </a:r>
          </a:p>
          <a:p>
            <a:r>
              <a:rPr lang="es-AR" sz="2000" b="1" dirty="0">
                <a:solidFill>
                  <a:schemeClr val="tx1">
                    <a:lumMod val="95000"/>
                  </a:schemeClr>
                </a:solidFill>
              </a:rPr>
              <a:t>Problema</a:t>
            </a:r>
          </a:p>
          <a:p>
            <a:r>
              <a:rPr lang="es-ES" dirty="0">
                <a:solidFill>
                  <a:schemeClr val="tx1"/>
                </a:solidFill>
              </a:rPr>
              <a:t>Nuestro sistema tiene un tipo de componente que se repite numerosas veces, y las instancias tienen una serie de características en común</a:t>
            </a:r>
            <a:r>
              <a:rPr lang="es-MX" dirty="0">
                <a:solidFill>
                  <a:schemeClr val="tx1"/>
                </a:solidFill>
              </a:rPr>
              <a:t>.</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Para solucionar este escenario, debemos de abstraer las características del elemento que se replica en 2 grupo: las intrínsecas y las extrínsecas. Las primeras hacen referencia a los estados comunes que tiene el objeto o grupo de objetos a replicar, mientras que las segundas aluden a las características propias de la instancia</a:t>
            </a:r>
            <a:r>
              <a:rPr lang="es-MX" dirty="0">
                <a:solidFill>
                  <a:schemeClr val="tx1"/>
                </a:solidFill>
              </a:rPr>
              <a:t>.</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FLYWEIGHT</a:t>
            </a:r>
          </a:p>
        </p:txBody>
      </p:sp>
      <p:pic>
        <p:nvPicPr>
          <p:cNvPr id="2050" name="Picture 2" descr="Resultado de imagen para flyweight">
            <a:extLst>
              <a:ext uri="{FF2B5EF4-FFF2-40B4-BE49-F238E27FC236}">
                <a16:creationId xmlns:a16="http://schemas.microsoft.com/office/drawing/2014/main" id="{31627BEA-25CB-42BA-AA4E-4979EE36E9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9774" y="3170771"/>
            <a:ext cx="2456209" cy="3672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826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a:t>
            </a:r>
          </a:p>
          <a:p>
            <a:r>
              <a:rPr lang="es-ES" sz="2000" dirty="0">
                <a:solidFill>
                  <a:schemeClr val="tx1">
                    <a:lumMod val="95000"/>
                  </a:schemeClr>
                </a:solidFill>
              </a:rPr>
              <a:t>Este patrón es muy utilizado en videojuegos, ya que nos permite que elementos con muchas características en común, como pueden ser los árboles del escenario, puedan ser reproducidos sin despilfarrar la memoria que gastarían haciendo una instancia por cada uno</a:t>
            </a:r>
            <a:r>
              <a:rPr lang="es-AR" sz="2000" dirty="0">
                <a:solidFill>
                  <a:schemeClr val="tx1">
                    <a:lumMod val="95000"/>
                  </a:schemeClr>
                </a:solidFill>
              </a:rPr>
              <a:t>. </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FLYWEIGHT</a:t>
            </a:r>
          </a:p>
        </p:txBody>
      </p:sp>
      <p:pic>
        <p:nvPicPr>
          <p:cNvPr id="4098" name="Picture 2" descr="Resultado de imagen para flyweight">
            <a:extLst>
              <a:ext uri="{FF2B5EF4-FFF2-40B4-BE49-F238E27FC236}">
                <a16:creationId xmlns:a16="http://schemas.microsoft.com/office/drawing/2014/main" id="{DE21A7E1-588F-4BCC-89C2-D70ED5CAFA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677" y="2496559"/>
            <a:ext cx="8163339" cy="3954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0882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b="1" dirty="0">
                <a:solidFill>
                  <a:schemeClr val="tx1">
                    <a:lumMod val="95000"/>
                  </a:schemeClr>
                </a:solidFill>
              </a:rPr>
              <a:t>Proxy </a:t>
            </a:r>
            <a:r>
              <a:rPr lang="es-ES" sz="2000" dirty="0">
                <a:solidFill>
                  <a:schemeClr val="tx1">
                    <a:lumMod val="95000"/>
                  </a:schemeClr>
                </a:solidFill>
              </a:rPr>
              <a:t>proporciona un objeto intermediario entre el cliente y el objeto a utilizar, que permite configurar ciertas características (como el acceso) sin necesidad de modificar la clase original</a:t>
            </a:r>
            <a:r>
              <a:rPr lang="es-MX" dirty="0">
                <a:solidFill>
                  <a:schemeClr val="tx1"/>
                </a:solidFill>
              </a:rPr>
              <a:t>.</a:t>
            </a:r>
          </a:p>
          <a:p>
            <a:r>
              <a:rPr lang="es-AR" sz="2000" b="1" dirty="0">
                <a:solidFill>
                  <a:schemeClr val="tx1">
                    <a:lumMod val="95000"/>
                  </a:schemeClr>
                </a:solidFill>
              </a:rPr>
              <a:t>Problema</a:t>
            </a:r>
          </a:p>
          <a:p>
            <a:r>
              <a:rPr lang="es-ES" dirty="0">
                <a:solidFill>
                  <a:schemeClr val="tx1"/>
                </a:solidFill>
              </a:rPr>
              <a:t>El patrón Proxy se usa cuando se necesita una referencia a un objeto más flexible o sofisticada que un puntero. </a:t>
            </a: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Crear una interfaz que sea implementada por el objeto real y la clase proxy para que puedan ser intercambiables, luego la clase proxy será la encargada de recibir las peticiones en sus métodos y redireccionar al objeto real aplicando reglas de negocio.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PROXY</a:t>
            </a:r>
          </a:p>
        </p:txBody>
      </p:sp>
      <p:pic>
        <p:nvPicPr>
          <p:cNvPr id="5126" name="Picture 6" descr="Resultado de imagen para proxy">
            <a:extLst>
              <a:ext uri="{FF2B5EF4-FFF2-40B4-BE49-F238E27FC236}">
                <a16:creationId xmlns:a16="http://schemas.microsoft.com/office/drawing/2014/main" id="{1B05E8BF-388D-45C4-9793-45F64362A6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3304" y="4349750"/>
            <a:ext cx="5234608" cy="250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7607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Según la funcionalidad requerida podemos encontrar varias aplicaciones:</a:t>
            </a:r>
          </a:p>
          <a:p>
            <a:r>
              <a:rPr lang="es-ES" sz="2000" b="1" i="1" dirty="0">
                <a:solidFill>
                  <a:schemeClr val="tx1"/>
                </a:solidFill>
              </a:rPr>
              <a:t>Proxy remoto</a:t>
            </a:r>
            <a:r>
              <a:rPr lang="es-ES" sz="2000" dirty="0">
                <a:solidFill>
                  <a:schemeClr val="tx1"/>
                </a:solidFill>
              </a:rPr>
              <a:t>: representa un objeto en otro espacio de direcciones.</a:t>
            </a:r>
          </a:p>
          <a:p>
            <a:r>
              <a:rPr lang="es-ES" sz="2000" b="1" i="1" dirty="0">
                <a:solidFill>
                  <a:schemeClr val="tx1"/>
                </a:solidFill>
              </a:rPr>
              <a:t>Proxy virtual</a:t>
            </a:r>
            <a:r>
              <a:rPr lang="es-ES" sz="2000" dirty="0">
                <a:solidFill>
                  <a:schemeClr val="tx1"/>
                </a:solidFill>
              </a:rPr>
              <a:t>: retrasa la creación de objetos costosos.</a:t>
            </a:r>
          </a:p>
          <a:p>
            <a:r>
              <a:rPr lang="es-ES" sz="2000" b="1" i="1" dirty="0">
                <a:solidFill>
                  <a:schemeClr val="tx1"/>
                </a:solidFill>
              </a:rPr>
              <a:t>Proxy de protección</a:t>
            </a:r>
            <a:r>
              <a:rPr lang="es-ES" sz="2000" dirty="0">
                <a:solidFill>
                  <a:schemeClr val="tx1"/>
                </a:solidFill>
              </a:rPr>
              <a:t>: controla el acceso a un objeto.</a:t>
            </a:r>
          </a:p>
          <a:p>
            <a:r>
              <a:rPr lang="es-ES" sz="2000" b="1" i="1" dirty="0">
                <a:solidFill>
                  <a:schemeClr val="tx1"/>
                </a:solidFill>
              </a:rPr>
              <a:t>Referencia inteligente</a:t>
            </a:r>
            <a:r>
              <a:rPr lang="es-ES" sz="2000" dirty="0">
                <a:solidFill>
                  <a:schemeClr val="tx1"/>
                </a:solidFill>
              </a:rPr>
              <a:t>: tiene la misma finalidad que un puntero pero además ejecuta acciones adicionales sobre el objeto, como por ejemplo el control de concurrencia</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PROXY</a:t>
            </a:r>
          </a:p>
        </p:txBody>
      </p:sp>
      <p:pic>
        <p:nvPicPr>
          <p:cNvPr id="7" name="Picture 2" descr="https://programacion.net/files/article/20150825020804_proxy.png">
            <a:extLst>
              <a:ext uri="{FF2B5EF4-FFF2-40B4-BE49-F238E27FC236}">
                <a16:creationId xmlns:a16="http://schemas.microsoft.com/office/drawing/2014/main" id="{FE13DEC4-DFEA-42F0-8381-95D5516BDF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159" y="3273287"/>
            <a:ext cx="4625249" cy="3468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94034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Marcador de texto 2"/>
          <p:cNvSpPr txBox="1">
            <a:spLocks/>
          </p:cNvSpPr>
          <p:nvPr/>
        </p:nvSpPr>
        <p:spPr>
          <a:xfrm>
            <a:off x="369627" y="493913"/>
            <a:ext cx="5043257" cy="5465618"/>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000" kern="1200" cap="none">
                <a:solidFill>
                  <a:schemeClr val="bg2">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buFont typeface="Arial" panose="020B0604020202020204" pitchFamily="34" charset="0"/>
              <a:buChar char="•"/>
            </a:pPr>
            <a:r>
              <a:rPr lang="en-US" sz="3200" dirty="0">
                <a:solidFill>
                  <a:schemeClr val="tx1"/>
                </a:solidFill>
              </a:rPr>
              <a:t>Chain of responsibility</a:t>
            </a:r>
          </a:p>
          <a:p>
            <a:pPr marL="342900" indent="-342900">
              <a:buFont typeface="Arial" panose="020B0604020202020204" pitchFamily="34" charset="0"/>
              <a:buChar char="•"/>
            </a:pPr>
            <a:r>
              <a:rPr lang="en-US" sz="3200" dirty="0">
                <a:solidFill>
                  <a:schemeClr val="tx1"/>
                </a:solidFill>
              </a:rPr>
              <a:t>Command</a:t>
            </a:r>
          </a:p>
          <a:p>
            <a:pPr marL="342900" indent="-342900">
              <a:buFont typeface="Arial" panose="020B0604020202020204" pitchFamily="34" charset="0"/>
              <a:buChar char="•"/>
            </a:pPr>
            <a:r>
              <a:rPr lang="en-US" sz="3200" dirty="0">
                <a:solidFill>
                  <a:schemeClr val="tx1"/>
                </a:solidFill>
              </a:rPr>
              <a:t>Iterator</a:t>
            </a:r>
          </a:p>
          <a:p>
            <a:pPr marL="342900" indent="-342900">
              <a:buFont typeface="Arial" panose="020B0604020202020204" pitchFamily="34" charset="0"/>
              <a:buChar char="•"/>
            </a:pPr>
            <a:r>
              <a:rPr lang="en-US" sz="3200" dirty="0">
                <a:solidFill>
                  <a:schemeClr val="tx1"/>
                </a:solidFill>
              </a:rPr>
              <a:t>Memento</a:t>
            </a:r>
          </a:p>
          <a:p>
            <a:endParaRPr lang="es-AR" sz="3200" dirty="0">
              <a:solidFill>
                <a:schemeClr val="tx1"/>
              </a:solidFill>
            </a:endParaRPr>
          </a:p>
        </p:txBody>
      </p:sp>
      <p:sp>
        <p:nvSpPr>
          <p:cNvPr id="12" name="Marcador de texto 2"/>
          <p:cNvSpPr txBox="1">
            <a:spLocks/>
          </p:cNvSpPr>
          <p:nvPr/>
        </p:nvSpPr>
        <p:spPr>
          <a:xfrm>
            <a:off x="5182501" y="987827"/>
            <a:ext cx="4304658" cy="3912239"/>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000" kern="1200" cap="none">
                <a:solidFill>
                  <a:schemeClr val="bg2">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buFont typeface="Arial" panose="020B0604020202020204" pitchFamily="34" charset="0"/>
              <a:buChar char="•"/>
            </a:pPr>
            <a:r>
              <a:rPr lang="en-US" sz="3200" dirty="0">
                <a:solidFill>
                  <a:schemeClr val="tx1"/>
                </a:solidFill>
              </a:rPr>
              <a:t>Observer</a:t>
            </a:r>
          </a:p>
          <a:p>
            <a:pPr marL="342900" indent="-342900">
              <a:buFont typeface="Arial" panose="020B0604020202020204" pitchFamily="34" charset="0"/>
              <a:buChar char="•"/>
            </a:pPr>
            <a:r>
              <a:rPr lang="en-US" sz="3200" dirty="0">
                <a:solidFill>
                  <a:schemeClr val="tx1"/>
                </a:solidFill>
              </a:rPr>
              <a:t>Strategy</a:t>
            </a:r>
          </a:p>
          <a:p>
            <a:pPr marL="342900" indent="-342900">
              <a:buFont typeface="Arial" panose="020B0604020202020204" pitchFamily="34" charset="0"/>
              <a:buChar char="•"/>
            </a:pPr>
            <a:r>
              <a:rPr lang="en-US" sz="3200" dirty="0">
                <a:solidFill>
                  <a:schemeClr val="tx1"/>
                </a:solidFill>
              </a:rPr>
              <a:t>Template Method</a:t>
            </a:r>
          </a:p>
          <a:p>
            <a:pPr marL="342900" indent="-342900">
              <a:buFont typeface="Arial" panose="020B0604020202020204" pitchFamily="34" charset="0"/>
              <a:buChar char="•"/>
            </a:pPr>
            <a:r>
              <a:rPr lang="en-US" sz="3200" dirty="0">
                <a:solidFill>
                  <a:schemeClr val="tx1"/>
                </a:solidFill>
              </a:rPr>
              <a:t>Visitor</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Patrones DE COMPORTAMIENTO</a:t>
            </a:r>
          </a:p>
        </p:txBody>
      </p:sp>
    </p:spTree>
    <p:extLst>
      <p:ext uri="{BB962C8B-B14F-4D97-AF65-F5344CB8AC3E}">
        <p14:creationId xmlns:p14="http://schemas.microsoft.com/office/powerpoint/2010/main" val="353712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9726456" cy="5620789"/>
          </a:xfrm>
        </p:spPr>
        <p:txBody>
          <a:bodyPr>
            <a:normAutofit/>
          </a:bodyPr>
          <a:lstStyle/>
          <a:p>
            <a:r>
              <a:rPr lang="es-MX" sz="2000" dirty="0">
                <a:solidFill>
                  <a:schemeClr val="tx1"/>
                </a:solidFill>
              </a:rPr>
              <a:t>El patrón </a:t>
            </a:r>
            <a:r>
              <a:rPr lang="es-MX" sz="2000" b="1" dirty="0" err="1">
                <a:solidFill>
                  <a:schemeClr val="tx1"/>
                </a:solidFill>
              </a:rPr>
              <a:t>Chain</a:t>
            </a:r>
            <a:r>
              <a:rPr lang="es-MX" sz="2000" b="1" dirty="0">
                <a:solidFill>
                  <a:schemeClr val="tx1"/>
                </a:solidFill>
              </a:rPr>
              <a:t> </a:t>
            </a:r>
            <a:r>
              <a:rPr lang="es-MX" sz="2000" b="1" dirty="0" err="1">
                <a:solidFill>
                  <a:schemeClr val="tx1"/>
                </a:solidFill>
              </a:rPr>
              <a:t>of</a:t>
            </a:r>
            <a:r>
              <a:rPr lang="es-MX" sz="2000" b="1" dirty="0">
                <a:solidFill>
                  <a:schemeClr val="tx1"/>
                </a:solidFill>
              </a:rPr>
              <a:t> </a:t>
            </a:r>
            <a:r>
              <a:rPr lang="es-MX" sz="2000" b="1" dirty="0" err="1">
                <a:solidFill>
                  <a:schemeClr val="tx1"/>
                </a:solidFill>
              </a:rPr>
              <a:t>Responsibility</a:t>
            </a:r>
            <a:r>
              <a:rPr lang="es-MX" sz="2000" b="1" dirty="0">
                <a:solidFill>
                  <a:schemeClr val="tx1"/>
                </a:solidFill>
              </a:rPr>
              <a:t> </a:t>
            </a:r>
            <a:r>
              <a:rPr lang="es-ES" sz="2000" dirty="0">
                <a:solidFill>
                  <a:schemeClr val="tx1"/>
                </a:solidFill>
              </a:rPr>
              <a:t>permite establecer una cadena de objetos receptores a través de los cuales se pasa una petición formulada por un objeto emisor. La idea es que cualquiera de los receptores pueden responder a la petición en función de un criterio establecido. Encadena los objetos receptores y pasa la petición a través de la cadena hasta que es procesada por algún objeto</a:t>
            </a:r>
            <a:r>
              <a:rPr lang="es-MX" dirty="0">
                <a:solidFill>
                  <a:schemeClr val="tx1"/>
                </a:solidFill>
              </a:rPr>
              <a:t>.</a:t>
            </a:r>
          </a:p>
          <a:p>
            <a:r>
              <a:rPr lang="es-AR" sz="2000" b="1" dirty="0">
                <a:solidFill>
                  <a:schemeClr val="tx1">
                    <a:lumMod val="95000"/>
                  </a:schemeClr>
                </a:solidFill>
              </a:rPr>
              <a:t>Problema</a:t>
            </a:r>
          </a:p>
          <a:p>
            <a:r>
              <a:rPr lang="es-ES" dirty="0">
                <a:solidFill>
                  <a:schemeClr val="tx1"/>
                </a:solidFill>
              </a:rPr>
              <a:t>Cuando hay comunicación entre 2 objetos, normalmente estos se acoplan mediante una conexión. Pretendemos desacoplar el sistema, pero nuestro problema es que el receptor del mensaje no va a conocer directamente el origen del mismo</a:t>
            </a:r>
          </a:p>
          <a:p>
            <a:r>
              <a:rPr lang="es-MX" sz="2000" b="1" dirty="0">
                <a:solidFill>
                  <a:schemeClr val="tx1">
                    <a:lumMod val="95000"/>
                  </a:schemeClr>
                </a:solidFill>
              </a:rPr>
              <a:t>Solución</a:t>
            </a:r>
            <a:endParaRPr lang="es-MX" sz="2000" dirty="0">
              <a:solidFill>
                <a:schemeClr val="tx1">
                  <a:lumMod val="95000"/>
                </a:schemeClr>
              </a:solidFill>
            </a:endParaRPr>
          </a:p>
          <a:p>
            <a:r>
              <a:rPr lang="es-MX" dirty="0">
                <a:solidFill>
                  <a:schemeClr val="tx1"/>
                </a:solidFill>
              </a:rPr>
              <a:t>C</a:t>
            </a:r>
            <a:r>
              <a:rPr lang="es-ES" dirty="0">
                <a:solidFill>
                  <a:schemeClr val="tx1"/>
                </a:solidFill>
              </a:rPr>
              <a:t>rearemos una interfaz Manejador que permite tratar las peticiones en general. Crearemos también algunos Manejadores Concretos que son los que se encargan de procesar una petición concreta. El cliente que desea enviar el mensaje pasará el mismo a un </a:t>
            </a:r>
            <a:r>
              <a:rPr lang="es-ES" dirty="0" err="1">
                <a:solidFill>
                  <a:schemeClr val="tx1"/>
                </a:solidFill>
              </a:rPr>
              <a:t>Manejardor</a:t>
            </a:r>
            <a:r>
              <a:rPr lang="es-ES" dirty="0">
                <a:solidFill>
                  <a:schemeClr val="tx1"/>
                </a:solidFill>
              </a:rPr>
              <a:t> concreto, que se encargará o bien de procesarlo o bien de transferirlo a otros objetos que pertenezcan a la cadena.</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CHAIN OF RESPONSIBILITY</a:t>
            </a:r>
          </a:p>
        </p:txBody>
      </p:sp>
      <p:pic>
        <p:nvPicPr>
          <p:cNvPr id="8196" name="Picture 4" descr="Resultado de imagen para chain">
            <a:extLst>
              <a:ext uri="{FF2B5EF4-FFF2-40B4-BE49-F238E27FC236}">
                <a16:creationId xmlns:a16="http://schemas.microsoft.com/office/drawing/2014/main" id="{1AF284F7-AF3C-4C46-90EE-D3E0A70871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19064" y="3867705"/>
            <a:ext cx="3472936" cy="21705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48946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err="1">
                <a:solidFill>
                  <a:schemeClr val="tx1"/>
                </a:solidFill>
              </a:rPr>
              <a:t>Workflows</a:t>
            </a:r>
            <a:r>
              <a:rPr lang="es-ES" sz="2000" dirty="0">
                <a:solidFill>
                  <a:schemeClr val="tx1"/>
                </a:solidFill>
              </a:rPr>
              <a:t> de aprobación, Cajero de banco, Conmutadores, </a:t>
            </a:r>
            <a:r>
              <a:rPr lang="es-ES" sz="2000" dirty="0" err="1">
                <a:solidFill>
                  <a:schemeClr val="tx1"/>
                </a:solidFill>
              </a:rPr>
              <a:t>etc</a:t>
            </a:r>
            <a:r>
              <a:rPr lang="es-ES" sz="2000" dirty="0">
                <a:solidFill>
                  <a:schemeClr val="tx1"/>
                </a:solidFill>
              </a:rPr>
              <a:t>…</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CHAIN OF RESPONSIBILITY</a:t>
            </a:r>
          </a:p>
        </p:txBody>
      </p:sp>
      <p:pic>
        <p:nvPicPr>
          <p:cNvPr id="7174" name="Picture 6" descr="Resultado de imagen para chain of responsibility">
            <a:extLst>
              <a:ext uri="{FF2B5EF4-FFF2-40B4-BE49-F238E27FC236}">
                <a16:creationId xmlns:a16="http://schemas.microsoft.com/office/drawing/2014/main" id="{6972FECD-258A-450F-AF67-A719F7CE48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886" y="1766899"/>
            <a:ext cx="7379390" cy="3879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0332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9872230" cy="5620789"/>
          </a:xfrm>
        </p:spPr>
        <p:txBody>
          <a:bodyPr>
            <a:normAutofit/>
          </a:bodyPr>
          <a:lstStyle/>
          <a:p>
            <a:r>
              <a:rPr lang="es-MX" sz="2000" dirty="0">
                <a:solidFill>
                  <a:schemeClr val="tx1"/>
                </a:solidFill>
              </a:rPr>
              <a:t>El patrón </a:t>
            </a:r>
            <a:r>
              <a:rPr lang="es-MX" sz="2000" b="1" dirty="0" err="1">
                <a:solidFill>
                  <a:schemeClr val="tx1"/>
                </a:solidFill>
              </a:rPr>
              <a:t>Command</a:t>
            </a:r>
            <a:r>
              <a:rPr lang="es-ES" dirty="0">
                <a:solidFill>
                  <a:schemeClr val="tx1"/>
                </a:solidFill>
              </a:rPr>
              <a:t> pretende encapsular una petición como un objeto, de modo que puedan parametrizarse otros objetos con distintas peticiones o colas de peticiones y proporcionar soporte para realizar operaciones que puedan deshacerse.</a:t>
            </a:r>
            <a:endParaRPr lang="es-MX" dirty="0">
              <a:solidFill>
                <a:schemeClr val="tx1"/>
              </a:solidFill>
            </a:endParaRPr>
          </a:p>
          <a:p>
            <a:r>
              <a:rPr lang="es-AR" sz="2000" b="1" dirty="0">
                <a:solidFill>
                  <a:schemeClr val="tx1">
                    <a:lumMod val="95000"/>
                  </a:schemeClr>
                </a:solidFill>
              </a:rPr>
              <a:t>Problema</a:t>
            </a:r>
          </a:p>
          <a:p>
            <a:r>
              <a:rPr lang="es-ES" dirty="0">
                <a:solidFill>
                  <a:schemeClr val="tx1"/>
                </a:solidFill>
              </a:rPr>
              <a:t>En el contexto de programación actual un simple programa puede ejecutar decenas, o incluso centenares, de invocaciones a subprocesos o subprogramas. En ocasiones es muy conveniente desacoplar la invocación de determinados procesos del contexto donde se encuentran </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La solución consiste en crear una interfaz </a:t>
            </a:r>
            <a:r>
              <a:rPr lang="es-ES" dirty="0" err="1">
                <a:solidFill>
                  <a:schemeClr val="tx1"/>
                </a:solidFill>
              </a:rPr>
              <a:t>Command</a:t>
            </a:r>
            <a:r>
              <a:rPr lang="es-ES" dirty="0">
                <a:solidFill>
                  <a:schemeClr val="tx1"/>
                </a:solidFill>
              </a:rPr>
              <a:t> que contenga un método </a:t>
            </a:r>
            <a:r>
              <a:rPr lang="es-ES" dirty="0" err="1">
                <a:solidFill>
                  <a:schemeClr val="tx1"/>
                </a:solidFill>
              </a:rPr>
              <a:t>execute</a:t>
            </a:r>
            <a:r>
              <a:rPr lang="es-ES" dirty="0">
                <a:solidFill>
                  <a:schemeClr val="tx1"/>
                </a:solidFill>
              </a:rPr>
              <a:t>, permitiendo desde la misma ejecutar la operación a la que representa el comando. Adicionalmente, si se permite deshacer operaciones, deberemos añadir un método </a:t>
            </a:r>
            <a:r>
              <a:rPr lang="es-ES" dirty="0" err="1">
                <a:solidFill>
                  <a:schemeClr val="tx1"/>
                </a:solidFill>
              </a:rPr>
              <a:t>undo</a:t>
            </a:r>
            <a:r>
              <a:rPr lang="es-ES" dirty="0">
                <a:solidFill>
                  <a:schemeClr val="tx1"/>
                </a:solidFill>
              </a:rPr>
              <a:t> para poder hacerlo.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COMMAND</a:t>
            </a:r>
          </a:p>
        </p:txBody>
      </p:sp>
      <p:pic>
        <p:nvPicPr>
          <p:cNvPr id="10242" name="Picture 2" descr="Resultado de imagen para militar">
            <a:extLst>
              <a:ext uri="{FF2B5EF4-FFF2-40B4-BE49-F238E27FC236}">
                <a16:creationId xmlns:a16="http://schemas.microsoft.com/office/drawing/2014/main" id="{DCCDA01D-9567-4CD1-B915-E7123AA51D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9435548" y="3386950"/>
            <a:ext cx="2468276" cy="333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70676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Domótica, robótica, control de centrales en automóviles, </a:t>
            </a:r>
            <a:r>
              <a:rPr lang="es-ES" sz="2000" dirty="0" err="1">
                <a:solidFill>
                  <a:schemeClr val="tx1"/>
                </a:solidFill>
              </a:rPr>
              <a:t>etc</a:t>
            </a:r>
            <a:r>
              <a:rPr lang="es-ES" sz="2000" dirty="0">
                <a:solidFill>
                  <a:schemeClr val="tx1"/>
                </a:solidFill>
              </a:rPr>
              <a:t>…</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COMMAND</a:t>
            </a:r>
          </a:p>
        </p:txBody>
      </p:sp>
      <p:pic>
        <p:nvPicPr>
          <p:cNvPr id="9218" name="Picture 2" descr="Resultado de imagen para command pattern">
            <a:extLst>
              <a:ext uri="{FF2B5EF4-FFF2-40B4-BE49-F238E27FC236}">
                <a16:creationId xmlns:a16="http://schemas.microsoft.com/office/drawing/2014/main" id="{767D9AEE-416D-4EC5-828E-9872C9BCE4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906" y="2435508"/>
            <a:ext cx="8245130" cy="3832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2185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¿Qué SON LOS PATRONES DE DISEÑO?</a:t>
            </a:r>
          </a:p>
        </p:txBody>
      </p:sp>
      <p:sp>
        <p:nvSpPr>
          <p:cNvPr id="3" name="Marcador de texto 2"/>
          <p:cNvSpPr>
            <a:spLocks noGrp="1"/>
          </p:cNvSpPr>
          <p:nvPr>
            <p:ph type="body" idx="1"/>
          </p:nvPr>
        </p:nvSpPr>
        <p:spPr>
          <a:xfrm>
            <a:off x="601085" y="1346662"/>
            <a:ext cx="10105707" cy="2527070"/>
          </a:xfrm>
        </p:spPr>
        <p:txBody>
          <a:bodyPr>
            <a:noAutofit/>
          </a:bodyPr>
          <a:lstStyle/>
          <a:p>
            <a:r>
              <a:rPr lang="es-MX" sz="3200" dirty="0">
                <a:solidFill>
                  <a:schemeClr val="tx1"/>
                </a:solidFill>
              </a:rPr>
              <a:t>Los patrones de diseño son soluciones probadas para problemas genéricos recurrentes, que siguen principios de diseño y buenas prácticas.</a:t>
            </a:r>
            <a:endParaRPr lang="es-AR" sz="3200" dirty="0">
              <a:solidFill>
                <a:schemeClr val="tx1"/>
              </a:solidFill>
            </a:endParaRPr>
          </a:p>
        </p:txBody>
      </p:sp>
      <p:pic>
        <p:nvPicPr>
          <p:cNvPr id="6146" name="Picture 2" descr="Resultado de imagen para ques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459" y="3516087"/>
            <a:ext cx="2687377" cy="2998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4903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9872230" cy="5620789"/>
          </a:xfrm>
        </p:spPr>
        <p:txBody>
          <a:bodyPr>
            <a:normAutofit/>
          </a:bodyPr>
          <a:lstStyle/>
          <a:p>
            <a:r>
              <a:rPr lang="es-MX" sz="2000" dirty="0">
                <a:solidFill>
                  <a:schemeClr val="tx1"/>
                </a:solidFill>
              </a:rPr>
              <a:t>El patrón </a:t>
            </a:r>
            <a:r>
              <a:rPr lang="es-MX" sz="2000" b="1" dirty="0" err="1">
                <a:solidFill>
                  <a:schemeClr val="tx1"/>
                </a:solidFill>
              </a:rPr>
              <a:t>Iterator</a:t>
            </a:r>
            <a:r>
              <a:rPr lang="es-ES" dirty="0">
                <a:solidFill>
                  <a:schemeClr val="tx1"/>
                </a:solidFill>
              </a:rPr>
              <a:t> provee un mecanismo estándar para acceder secuencialmente a los elementos de una colección; define una interface que declara métodos para acceder secuencialmente a los objetos de una colección. Una clase accede a una colección a través de dicha interface..</a:t>
            </a:r>
            <a:endParaRPr lang="es-MX" dirty="0">
              <a:solidFill>
                <a:schemeClr val="tx1"/>
              </a:solidFill>
            </a:endParaRPr>
          </a:p>
          <a:p>
            <a:r>
              <a:rPr lang="es-AR" sz="2000" b="1" dirty="0">
                <a:solidFill>
                  <a:schemeClr val="tx1">
                    <a:lumMod val="95000"/>
                  </a:schemeClr>
                </a:solidFill>
              </a:rPr>
              <a:t>Problema</a:t>
            </a:r>
          </a:p>
          <a:p>
            <a:r>
              <a:rPr lang="es-ES" dirty="0">
                <a:solidFill>
                  <a:schemeClr val="tx1"/>
                </a:solidFill>
              </a:rPr>
              <a:t>El patrón </a:t>
            </a:r>
            <a:r>
              <a:rPr lang="es-ES" dirty="0" err="1">
                <a:solidFill>
                  <a:schemeClr val="tx1"/>
                </a:solidFill>
              </a:rPr>
              <a:t>Iterator</a:t>
            </a:r>
            <a:r>
              <a:rPr lang="es-ES" dirty="0">
                <a:solidFill>
                  <a:schemeClr val="tx1"/>
                </a:solidFill>
              </a:rPr>
              <a:t> se usa en el contexto de las listas y conjuntos. Tenemos una serie de objetos que internamente trabajan con conjuntos de elementos y necesitamos manipularlos abstrayéndonos de cómo están implementados internamente</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La solución consiste en crear una interfaz </a:t>
            </a:r>
            <a:r>
              <a:rPr lang="es-ES" dirty="0" err="1">
                <a:solidFill>
                  <a:schemeClr val="tx1"/>
                </a:solidFill>
              </a:rPr>
              <a:t>Iterator</a:t>
            </a:r>
            <a:r>
              <a:rPr lang="es-ES" dirty="0">
                <a:solidFill>
                  <a:schemeClr val="tx1"/>
                </a:solidFill>
              </a:rPr>
              <a:t> que estandarice los métodos para tratar la colección de elementos. Esta interfaz definirá una serie de operaciones para manipular los elementos del conjunto, como puede ser </a:t>
            </a:r>
            <a:r>
              <a:rPr lang="es-ES" dirty="0" err="1">
                <a:solidFill>
                  <a:schemeClr val="tx1"/>
                </a:solidFill>
              </a:rPr>
              <a:t>next</a:t>
            </a:r>
            <a:r>
              <a:rPr lang="es-ES" dirty="0">
                <a:solidFill>
                  <a:schemeClr val="tx1"/>
                </a:solidFill>
              </a:rPr>
              <a:t>() para obtener el siguiente elemento, </a:t>
            </a:r>
            <a:r>
              <a:rPr lang="es-ES" dirty="0" err="1">
                <a:solidFill>
                  <a:schemeClr val="tx1"/>
                </a:solidFill>
              </a:rPr>
              <a:t>hasNext</a:t>
            </a:r>
            <a:r>
              <a:rPr lang="es-ES" dirty="0">
                <a:solidFill>
                  <a:schemeClr val="tx1"/>
                </a:solidFill>
              </a:rPr>
              <a:t>() para comprobar que sigue habiendo elementos en el conjunto, </a:t>
            </a:r>
            <a:r>
              <a:rPr lang="es-ES" dirty="0" err="1">
                <a:solidFill>
                  <a:schemeClr val="tx1"/>
                </a:solidFill>
              </a:rPr>
              <a:t>current</a:t>
            </a:r>
            <a:r>
              <a:rPr lang="es-ES" dirty="0">
                <a:solidFill>
                  <a:schemeClr val="tx1"/>
                </a:solidFill>
              </a:rPr>
              <a:t>() para obtener el elemento actual o </a:t>
            </a:r>
            <a:r>
              <a:rPr lang="es-ES" dirty="0" err="1">
                <a:solidFill>
                  <a:schemeClr val="tx1"/>
                </a:solidFill>
              </a:rPr>
              <a:t>first</a:t>
            </a:r>
            <a:r>
              <a:rPr lang="es-ES" dirty="0">
                <a:solidFill>
                  <a:schemeClr val="tx1"/>
                </a:solidFill>
              </a:rPr>
              <a:t>() para mover el cursor al primer elemento y a la obtener una referencia al mismo.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ITERATOR</a:t>
            </a:r>
          </a:p>
        </p:txBody>
      </p:sp>
      <p:pic>
        <p:nvPicPr>
          <p:cNvPr id="12290" name="Picture 2" descr="Resultado de imagen para iteration">
            <a:extLst>
              <a:ext uri="{FF2B5EF4-FFF2-40B4-BE49-F238E27FC236}">
                <a16:creationId xmlns:a16="http://schemas.microsoft.com/office/drawing/2014/main" id="{F6A90937-91CD-4495-87D6-F24680F924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1453" y="4179247"/>
            <a:ext cx="2456899" cy="2463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25959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El ejemplo más común se puede encontrar en </a:t>
            </a:r>
            <a:r>
              <a:rPr lang="es-ES" sz="2000" dirty="0" err="1">
                <a:solidFill>
                  <a:schemeClr val="tx1"/>
                </a:solidFill>
              </a:rPr>
              <a:t>Linq</a:t>
            </a:r>
            <a:r>
              <a:rPr lang="es-ES" sz="2000" dirty="0">
                <a:solidFill>
                  <a:schemeClr val="tx1"/>
                </a:solidFill>
              </a:rPr>
              <a:t>, interface </a:t>
            </a:r>
            <a:r>
              <a:rPr lang="es-ES" sz="2000" dirty="0" err="1">
                <a:solidFill>
                  <a:schemeClr val="tx1"/>
                </a:solidFill>
              </a:rPr>
              <a:t>IEnumerable</a:t>
            </a:r>
            <a:r>
              <a:rPr lang="es-ES" sz="2000" dirty="0">
                <a:solidFill>
                  <a:schemeClr val="tx1"/>
                </a:solidFill>
              </a:rPr>
              <a:t>, </a:t>
            </a:r>
            <a:r>
              <a:rPr lang="es-ES" sz="2000" dirty="0" err="1">
                <a:solidFill>
                  <a:schemeClr val="tx1"/>
                </a:solidFill>
              </a:rPr>
              <a:t>etc</a:t>
            </a:r>
            <a:r>
              <a:rPr lang="es-ES" sz="2000" dirty="0">
                <a:solidFill>
                  <a:schemeClr val="tx1"/>
                </a:solidFill>
              </a:rPr>
              <a:t>…</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ITERATOR</a:t>
            </a:r>
          </a:p>
        </p:txBody>
      </p:sp>
      <p:pic>
        <p:nvPicPr>
          <p:cNvPr id="11268" name="Picture 4" descr="Resultado de imagen para iterator pattern">
            <a:extLst>
              <a:ext uri="{FF2B5EF4-FFF2-40B4-BE49-F238E27FC236}">
                <a16:creationId xmlns:a16="http://schemas.microsoft.com/office/drawing/2014/main" id="{0C6042FB-CBE0-47F3-97AE-49D00A3108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7983" y="1709738"/>
            <a:ext cx="7373592" cy="4702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41543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9872230" cy="5620789"/>
          </a:xfrm>
        </p:spPr>
        <p:txBody>
          <a:bodyPr>
            <a:normAutofit/>
          </a:bodyPr>
          <a:lstStyle/>
          <a:p>
            <a:r>
              <a:rPr lang="es-MX" sz="2000" dirty="0">
                <a:solidFill>
                  <a:schemeClr val="tx1"/>
                </a:solidFill>
              </a:rPr>
              <a:t>El patrón </a:t>
            </a:r>
            <a:r>
              <a:rPr lang="es-MX" sz="2000" b="1" dirty="0" err="1">
                <a:solidFill>
                  <a:schemeClr val="tx1"/>
                </a:solidFill>
              </a:rPr>
              <a:t>Iterator</a:t>
            </a:r>
            <a:r>
              <a:rPr lang="es-ES" dirty="0">
                <a:solidFill>
                  <a:schemeClr val="tx1"/>
                </a:solidFill>
              </a:rPr>
              <a:t> provee un mecanismo estándar para acceder secuencialmente a los elementos de una colección; define una interface que declara métodos para acceder secuencialmente a los objetos de una colección. Una clase accede a una colección a través de dicha interface..</a:t>
            </a:r>
            <a:endParaRPr lang="es-MX" dirty="0">
              <a:solidFill>
                <a:schemeClr val="tx1"/>
              </a:solidFill>
            </a:endParaRPr>
          </a:p>
          <a:p>
            <a:r>
              <a:rPr lang="es-AR" sz="2000" b="1" dirty="0">
                <a:solidFill>
                  <a:schemeClr val="tx1">
                    <a:lumMod val="95000"/>
                  </a:schemeClr>
                </a:solidFill>
              </a:rPr>
              <a:t>Problema</a:t>
            </a:r>
          </a:p>
          <a:p>
            <a:r>
              <a:rPr lang="es-ES" dirty="0">
                <a:solidFill>
                  <a:schemeClr val="tx1"/>
                </a:solidFill>
              </a:rPr>
              <a:t>El patrón </a:t>
            </a:r>
            <a:r>
              <a:rPr lang="es-ES" dirty="0" err="1">
                <a:solidFill>
                  <a:schemeClr val="tx1"/>
                </a:solidFill>
              </a:rPr>
              <a:t>Iterator</a:t>
            </a:r>
            <a:r>
              <a:rPr lang="es-ES" dirty="0">
                <a:solidFill>
                  <a:schemeClr val="tx1"/>
                </a:solidFill>
              </a:rPr>
              <a:t> se usa en el contexto de las listas y conjuntos. Tenemos una serie de objetos que internamente trabajan con conjuntos de elementos y necesitamos manipularlos abstrayéndonos de cómo están implementados internamente</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La solución consiste en crear una interfaz </a:t>
            </a:r>
            <a:r>
              <a:rPr lang="es-ES" dirty="0" err="1">
                <a:solidFill>
                  <a:schemeClr val="tx1"/>
                </a:solidFill>
              </a:rPr>
              <a:t>Iterator</a:t>
            </a:r>
            <a:r>
              <a:rPr lang="es-ES" dirty="0">
                <a:solidFill>
                  <a:schemeClr val="tx1"/>
                </a:solidFill>
              </a:rPr>
              <a:t> que estandarice los métodos para tratar la colección de elementos. Esta interfaz definirá una serie de operaciones para manipular los elementos del conjunto, como puede ser </a:t>
            </a:r>
            <a:r>
              <a:rPr lang="es-ES" dirty="0" err="1">
                <a:solidFill>
                  <a:schemeClr val="tx1"/>
                </a:solidFill>
              </a:rPr>
              <a:t>next</a:t>
            </a:r>
            <a:r>
              <a:rPr lang="es-ES" dirty="0">
                <a:solidFill>
                  <a:schemeClr val="tx1"/>
                </a:solidFill>
              </a:rPr>
              <a:t>() para obtener el siguiente elemento, </a:t>
            </a:r>
            <a:r>
              <a:rPr lang="es-ES" dirty="0" err="1">
                <a:solidFill>
                  <a:schemeClr val="tx1"/>
                </a:solidFill>
              </a:rPr>
              <a:t>hasNext</a:t>
            </a:r>
            <a:r>
              <a:rPr lang="es-ES" dirty="0">
                <a:solidFill>
                  <a:schemeClr val="tx1"/>
                </a:solidFill>
              </a:rPr>
              <a:t>() para comprobar que sigue habiendo elementos en el conjunto, </a:t>
            </a:r>
            <a:r>
              <a:rPr lang="es-ES" dirty="0" err="1">
                <a:solidFill>
                  <a:schemeClr val="tx1"/>
                </a:solidFill>
              </a:rPr>
              <a:t>current</a:t>
            </a:r>
            <a:r>
              <a:rPr lang="es-ES" dirty="0">
                <a:solidFill>
                  <a:schemeClr val="tx1"/>
                </a:solidFill>
              </a:rPr>
              <a:t>() para obtener el elemento actual o </a:t>
            </a:r>
            <a:r>
              <a:rPr lang="es-ES" dirty="0" err="1">
                <a:solidFill>
                  <a:schemeClr val="tx1"/>
                </a:solidFill>
              </a:rPr>
              <a:t>first</a:t>
            </a:r>
            <a:r>
              <a:rPr lang="es-ES" dirty="0">
                <a:solidFill>
                  <a:schemeClr val="tx1"/>
                </a:solidFill>
              </a:rPr>
              <a:t>() para mover el cursor al primer elemento y a la obtener una referencia al mismo.</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ITERATOR</a:t>
            </a:r>
          </a:p>
        </p:txBody>
      </p:sp>
      <p:pic>
        <p:nvPicPr>
          <p:cNvPr id="12290" name="Picture 2" descr="Resultado de imagen para iteration">
            <a:extLst>
              <a:ext uri="{FF2B5EF4-FFF2-40B4-BE49-F238E27FC236}">
                <a16:creationId xmlns:a16="http://schemas.microsoft.com/office/drawing/2014/main" id="{F6A90937-91CD-4495-87D6-F24680F924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1453" y="4179247"/>
            <a:ext cx="2456899" cy="2463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3082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El ejemplo más común se puede encontrar en </a:t>
            </a:r>
            <a:r>
              <a:rPr lang="es-ES" sz="2000" dirty="0" err="1">
                <a:solidFill>
                  <a:schemeClr val="tx1"/>
                </a:solidFill>
              </a:rPr>
              <a:t>Linq</a:t>
            </a:r>
            <a:r>
              <a:rPr lang="es-ES" sz="2000" dirty="0">
                <a:solidFill>
                  <a:schemeClr val="tx1"/>
                </a:solidFill>
              </a:rPr>
              <a:t>, interface </a:t>
            </a:r>
            <a:r>
              <a:rPr lang="es-ES" sz="2000" dirty="0" err="1">
                <a:solidFill>
                  <a:schemeClr val="tx1"/>
                </a:solidFill>
              </a:rPr>
              <a:t>IEnumerable</a:t>
            </a:r>
            <a:r>
              <a:rPr lang="es-ES" sz="2000" dirty="0">
                <a:solidFill>
                  <a:schemeClr val="tx1"/>
                </a:solidFill>
              </a:rPr>
              <a:t>, </a:t>
            </a:r>
            <a:r>
              <a:rPr lang="es-ES" sz="2000" dirty="0" err="1">
                <a:solidFill>
                  <a:schemeClr val="tx1"/>
                </a:solidFill>
              </a:rPr>
              <a:t>etc</a:t>
            </a:r>
            <a:r>
              <a:rPr lang="es-ES" sz="2000" dirty="0">
                <a:solidFill>
                  <a:schemeClr val="tx1"/>
                </a:solidFill>
              </a:rPr>
              <a:t>…</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ITERATOR</a:t>
            </a:r>
          </a:p>
        </p:txBody>
      </p:sp>
      <p:pic>
        <p:nvPicPr>
          <p:cNvPr id="14338" name="Picture 2" descr="Resultado de imagen para iterator pattern">
            <a:extLst>
              <a:ext uri="{FF2B5EF4-FFF2-40B4-BE49-F238E27FC236}">
                <a16:creationId xmlns:a16="http://schemas.microsoft.com/office/drawing/2014/main" id="{61153A0A-0C79-4120-8E79-758F89D225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675" y="1842201"/>
            <a:ext cx="9344025" cy="4555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94397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2" y="987828"/>
            <a:ext cx="11687985" cy="5620789"/>
          </a:xfrm>
        </p:spPr>
        <p:txBody>
          <a:bodyPr>
            <a:normAutofit/>
          </a:bodyPr>
          <a:lstStyle/>
          <a:p>
            <a:r>
              <a:rPr lang="es-MX" sz="2000" dirty="0">
                <a:solidFill>
                  <a:schemeClr val="tx1"/>
                </a:solidFill>
              </a:rPr>
              <a:t>El patrón </a:t>
            </a:r>
            <a:r>
              <a:rPr lang="es-MX" sz="2000" b="1" dirty="0">
                <a:solidFill>
                  <a:schemeClr val="tx1"/>
                </a:solidFill>
              </a:rPr>
              <a:t>Memento</a:t>
            </a:r>
            <a:r>
              <a:rPr lang="es-ES" dirty="0">
                <a:solidFill>
                  <a:schemeClr val="tx1"/>
                </a:solidFill>
              </a:rPr>
              <a:t> permite capturar y exportar el estado interno de un objeto para que luego se pueda restaurar, sin romper la encapsulación.</a:t>
            </a:r>
            <a:endParaRPr lang="es-MX" dirty="0">
              <a:solidFill>
                <a:schemeClr val="tx1"/>
              </a:solidFill>
            </a:endParaRPr>
          </a:p>
          <a:p>
            <a:r>
              <a:rPr lang="es-AR" sz="2000" b="1" dirty="0">
                <a:solidFill>
                  <a:schemeClr val="tx1">
                    <a:lumMod val="95000"/>
                  </a:schemeClr>
                </a:solidFill>
              </a:rPr>
              <a:t>Problema</a:t>
            </a:r>
          </a:p>
          <a:p>
            <a:r>
              <a:rPr lang="es-ES" dirty="0">
                <a:solidFill>
                  <a:schemeClr val="tx1"/>
                </a:solidFill>
              </a:rPr>
              <a:t>Se necesita restaurar un objeto a un estado anterior.</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a:solidFill>
                  <a:schemeClr val="tx1"/>
                </a:solidFill>
              </a:rPr>
              <a:t>Se crea una clase memento que tiene la capacidad de guardar el estado interno de un objeto </a:t>
            </a:r>
            <a:r>
              <a:rPr lang="es-ES" dirty="0" err="1">
                <a:solidFill>
                  <a:schemeClr val="tx1"/>
                </a:solidFill>
              </a:rPr>
              <a:t>originator</a:t>
            </a:r>
            <a:r>
              <a:rPr lang="es-ES" dirty="0">
                <a:solidFill>
                  <a:schemeClr val="tx1"/>
                </a:solidFill>
              </a:rPr>
              <a:t>. El objeto </a:t>
            </a:r>
            <a:r>
              <a:rPr lang="es-ES" dirty="0" err="1">
                <a:solidFill>
                  <a:schemeClr val="tx1"/>
                </a:solidFill>
              </a:rPr>
              <a:t>originator</a:t>
            </a:r>
            <a:r>
              <a:rPr lang="es-ES" dirty="0">
                <a:solidFill>
                  <a:schemeClr val="tx1"/>
                </a:solidFill>
              </a:rPr>
              <a:t> crea el memento y le </a:t>
            </a:r>
            <a:r>
              <a:rPr lang="es-ES" dirty="0" err="1">
                <a:solidFill>
                  <a:schemeClr val="tx1"/>
                </a:solidFill>
              </a:rPr>
              <a:t>setea</a:t>
            </a:r>
            <a:r>
              <a:rPr lang="es-ES" dirty="0">
                <a:solidFill>
                  <a:schemeClr val="tx1"/>
                </a:solidFill>
              </a:rPr>
              <a:t> su estado interno, también se vale de ellos para restaurar un estado anterior. Otra clase </a:t>
            </a:r>
            <a:r>
              <a:rPr lang="es-ES" dirty="0" err="1">
                <a:solidFill>
                  <a:schemeClr val="tx1"/>
                </a:solidFill>
              </a:rPr>
              <a:t>CareTaker</a:t>
            </a:r>
            <a:r>
              <a:rPr lang="es-ES" dirty="0">
                <a:solidFill>
                  <a:schemeClr val="tx1"/>
                </a:solidFill>
              </a:rPr>
              <a:t> es la responsable de almacenar y devolver los mementos al </a:t>
            </a:r>
            <a:r>
              <a:rPr lang="es-ES" dirty="0" err="1">
                <a:solidFill>
                  <a:schemeClr val="tx1"/>
                </a:solidFill>
              </a:rPr>
              <a:t>originator</a:t>
            </a:r>
            <a:r>
              <a:rPr lang="es-ES" dirty="0">
                <a:solidFill>
                  <a:schemeClr val="tx1"/>
                </a:solidFill>
              </a:rPr>
              <a:t>.</a:t>
            </a:r>
            <a:endParaRPr lang="es-AR" dirty="0">
              <a:solidFill>
                <a:schemeClr val="tx1"/>
              </a:solidFill>
            </a:endParaRP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MEMENTO</a:t>
            </a:r>
          </a:p>
        </p:txBody>
      </p:sp>
      <p:pic>
        <p:nvPicPr>
          <p:cNvPr id="31748" name="Picture 4" descr="Resultado de imagen para undo">
            <a:extLst>
              <a:ext uri="{FF2B5EF4-FFF2-40B4-BE49-F238E27FC236}">
                <a16:creationId xmlns:a16="http://schemas.microsoft.com/office/drawing/2014/main" id="{D6952AA5-6362-43C9-9B00-86731BE376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800" y="4729163"/>
            <a:ext cx="2128837" cy="2128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2040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En cualquier aplicación que se utilice la función de deshacer.</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MEMENTO</a:t>
            </a:r>
          </a:p>
        </p:txBody>
      </p:sp>
      <p:pic>
        <p:nvPicPr>
          <p:cNvPr id="30726" name="Picture 6" descr="Resultado de imagen para memento patterm">
            <a:extLst>
              <a:ext uri="{FF2B5EF4-FFF2-40B4-BE49-F238E27FC236}">
                <a16:creationId xmlns:a16="http://schemas.microsoft.com/office/drawing/2014/main" id="{F3B1625B-D77C-43B9-9BCD-AE4966E3A6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663" y="1883974"/>
            <a:ext cx="10135971" cy="4013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538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84953" y="987828"/>
            <a:ext cx="10256544" cy="5620789"/>
          </a:xfrm>
        </p:spPr>
        <p:txBody>
          <a:bodyPr>
            <a:normAutofit fontScale="92500" lnSpcReduction="10000"/>
          </a:bodyPr>
          <a:lstStyle/>
          <a:p>
            <a:r>
              <a:rPr lang="es-MX" sz="2000" dirty="0">
                <a:solidFill>
                  <a:schemeClr val="tx1"/>
                </a:solidFill>
              </a:rPr>
              <a:t>El patrón </a:t>
            </a:r>
            <a:r>
              <a:rPr lang="es-MX" sz="2000" b="1" dirty="0" err="1">
                <a:solidFill>
                  <a:schemeClr val="tx1"/>
                </a:solidFill>
              </a:rPr>
              <a:t>Observer</a:t>
            </a:r>
            <a:r>
              <a:rPr lang="es-ES" dirty="0">
                <a:solidFill>
                  <a:schemeClr val="tx1"/>
                </a:solidFill>
              </a:rPr>
              <a:t> </a:t>
            </a:r>
            <a:r>
              <a:rPr lang="es-ES" sz="2000" dirty="0">
                <a:solidFill>
                  <a:schemeClr val="tx1"/>
                </a:solidFill>
              </a:rPr>
              <a:t>permite reaccionar a ciertas clases llamadas observadores sobre un evento determinado.</a:t>
            </a:r>
          </a:p>
          <a:p>
            <a:r>
              <a:rPr lang="es-ES" sz="2000" dirty="0">
                <a:solidFill>
                  <a:schemeClr val="tx1"/>
                </a:solidFill>
              </a:rPr>
              <a:t>Es usado en programación para monitorear el estado de un objeto en un programa. Está relacionado con el principio de invocación implícita.</a:t>
            </a:r>
            <a:endParaRPr lang="es-MX" sz="2000" dirty="0">
              <a:solidFill>
                <a:schemeClr val="tx1"/>
              </a:solidFill>
            </a:endParaRPr>
          </a:p>
          <a:p>
            <a:r>
              <a:rPr lang="es-AR" sz="2000" b="1" dirty="0">
                <a:solidFill>
                  <a:schemeClr val="tx1">
                    <a:lumMod val="95000"/>
                  </a:schemeClr>
                </a:solidFill>
              </a:rPr>
              <a:t>Problema</a:t>
            </a:r>
          </a:p>
          <a:p>
            <a:r>
              <a:rPr lang="es-ES" sz="2000" dirty="0">
                <a:solidFill>
                  <a:schemeClr val="tx1"/>
                </a:solidFill>
              </a:rPr>
              <a:t> La motivación principal de este patrón es su utilización como un sistema de detección de eventos en tiempo de ejecución.</a:t>
            </a:r>
          </a:p>
          <a:p>
            <a:r>
              <a:rPr lang="es-MX" sz="2000" b="1" dirty="0">
                <a:solidFill>
                  <a:schemeClr val="tx1">
                    <a:lumMod val="95000"/>
                  </a:schemeClr>
                </a:solidFill>
              </a:rPr>
              <a:t>Solución</a:t>
            </a:r>
            <a:endParaRPr lang="es-MX" sz="2000" dirty="0">
              <a:solidFill>
                <a:schemeClr val="tx1">
                  <a:lumMod val="95000"/>
                </a:schemeClr>
              </a:solidFill>
            </a:endParaRPr>
          </a:p>
          <a:p>
            <a:r>
              <a:rPr lang="es-ES" dirty="0" err="1">
                <a:solidFill>
                  <a:schemeClr val="tx1"/>
                </a:solidFill>
              </a:rPr>
              <a:t>Subject</a:t>
            </a:r>
            <a:r>
              <a:rPr lang="es-ES" dirty="0">
                <a:solidFill>
                  <a:schemeClr val="tx1"/>
                </a:solidFill>
              </a:rPr>
              <a:t>: conoce a sus observadores y ofrece la posibilidad de añadir y eliminar observadores. Posee un método llamado </a:t>
            </a:r>
            <a:r>
              <a:rPr lang="es-ES" dirty="0" err="1">
                <a:solidFill>
                  <a:schemeClr val="tx1"/>
                </a:solidFill>
              </a:rPr>
              <a:t>attach</a:t>
            </a:r>
            <a:r>
              <a:rPr lang="es-ES" dirty="0">
                <a:solidFill>
                  <a:schemeClr val="tx1"/>
                </a:solidFill>
              </a:rPr>
              <a:t>() y otro </a:t>
            </a:r>
            <a:r>
              <a:rPr lang="es-ES" dirty="0" err="1">
                <a:solidFill>
                  <a:schemeClr val="tx1"/>
                </a:solidFill>
              </a:rPr>
              <a:t>detach</a:t>
            </a:r>
            <a:r>
              <a:rPr lang="es-ES" dirty="0">
                <a:solidFill>
                  <a:schemeClr val="tx1"/>
                </a:solidFill>
              </a:rPr>
              <a:t>() que sirven para agregar o remover observadores en tiempo de ejecución.</a:t>
            </a:r>
          </a:p>
          <a:p>
            <a:r>
              <a:rPr lang="es-ES" dirty="0" err="1">
                <a:solidFill>
                  <a:schemeClr val="tx1"/>
                </a:solidFill>
              </a:rPr>
              <a:t>Observer</a:t>
            </a:r>
            <a:r>
              <a:rPr lang="es-ES" dirty="0">
                <a:solidFill>
                  <a:schemeClr val="tx1"/>
                </a:solidFill>
              </a:rPr>
              <a:t>: define la interfaz que sirve para notificar a los observadores los cambios realizados en el </a:t>
            </a:r>
            <a:r>
              <a:rPr lang="es-ES" dirty="0" err="1">
                <a:solidFill>
                  <a:schemeClr val="tx1"/>
                </a:solidFill>
              </a:rPr>
              <a:t>Subject</a:t>
            </a:r>
            <a:r>
              <a:rPr lang="es-ES" dirty="0">
                <a:solidFill>
                  <a:schemeClr val="tx1"/>
                </a:solidFill>
              </a:rPr>
              <a:t>.</a:t>
            </a:r>
          </a:p>
          <a:p>
            <a:r>
              <a:rPr lang="es-ES" dirty="0" err="1">
                <a:solidFill>
                  <a:schemeClr val="tx1"/>
                </a:solidFill>
              </a:rPr>
              <a:t>SubjectConcreto</a:t>
            </a:r>
            <a:r>
              <a:rPr lang="es-ES" dirty="0">
                <a:solidFill>
                  <a:schemeClr val="tx1"/>
                </a:solidFill>
              </a:rPr>
              <a:t>: almacena el estado que es objeto de interés de los observadores y envía un mensaje a sus observadores cuando su estado cambia.</a:t>
            </a:r>
          </a:p>
          <a:p>
            <a:r>
              <a:rPr lang="es-ES" dirty="0" err="1">
                <a:solidFill>
                  <a:schemeClr val="tx1"/>
                </a:solidFill>
              </a:rPr>
              <a:t>ObserverConcreto</a:t>
            </a:r>
            <a:r>
              <a:rPr lang="es-ES" dirty="0">
                <a:solidFill>
                  <a:schemeClr val="tx1"/>
                </a:solidFill>
              </a:rPr>
              <a:t>: mantiene una referencia a un </a:t>
            </a:r>
            <a:r>
              <a:rPr lang="es-ES" dirty="0" err="1">
                <a:solidFill>
                  <a:schemeClr val="tx1"/>
                </a:solidFill>
              </a:rPr>
              <a:t>SubjectConcreto</a:t>
            </a:r>
            <a:r>
              <a:rPr lang="es-ES" dirty="0">
                <a:solidFill>
                  <a:schemeClr val="tx1"/>
                </a:solidFill>
              </a:rPr>
              <a:t>. Almacena el estado del </a:t>
            </a:r>
            <a:r>
              <a:rPr lang="es-ES" dirty="0" err="1">
                <a:solidFill>
                  <a:schemeClr val="tx1"/>
                </a:solidFill>
              </a:rPr>
              <a:t>Subject</a:t>
            </a:r>
            <a:r>
              <a:rPr lang="es-ES" dirty="0">
                <a:solidFill>
                  <a:schemeClr val="tx1"/>
                </a:solidFill>
              </a:rPr>
              <a:t> que le resulta de interés. Implementa la interfaz de actualización de </a:t>
            </a:r>
            <a:r>
              <a:rPr lang="es-ES" dirty="0" err="1">
                <a:solidFill>
                  <a:schemeClr val="tx1"/>
                </a:solidFill>
              </a:rPr>
              <a:t>Observer</a:t>
            </a:r>
            <a:r>
              <a:rPr lang="es-ES" dirty="0">
                <a:solidFill>
                  <a:schemeClr val="tx1"/>
                </a:solidFill>
              </a:rPr>
              <a:t> para mantener la consistencia entre los dos estados.</a:t>
            </a:r>
          </a:p>
        </p:txBody>
      </p:sp>
      <p:sp>
        <p:nvSpPr>
          <p:cNvPr id="5"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OBSERVER</a:t>
            </a:r>
          </a:p>
        </p:txBody>
      </p:sp>
      <p:pic>
        <p:nvPicPr>
          <p:cNvPr id="33796" name="Picture 4" descr="Resultado de imagen para inspector">
            <a:extLst>
              <a:ext uri="{FF2B5EF4-FFF2-40B4-BE49-F238E27FC236}">
                <a16:creationId xmlns:a16="http://schemas.microsoft.com/office/drawing/2014/main" id="{9313AC1D-1013-49F2-90A1-CED964EE8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3268" y="1762538"/>
            <a:ext cx="2226364" cy="2371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063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96147"/>
            <a:ext cx="11518872" cy="5620789"/>
          </a:xfrm>
        </p:spPr>
        <p:txBody>
          <a:bodyPr>
            <a:normAutofit/>
          </a:bodyPr>
          <a:lstStyle/>
          <a:p>
            <a:r>
              <a:rPr lang="es-ES" sz="2000" dirty="0">
                <a:solidFill>
                  <a:schemeClr val="tx1"/>
                </a:solidFill>
              </a:rPr>
              <a:t>Se utiliza por ejemplo para implementar sistemas de trazas y auditorías, programación reactiva, etc...</a:t>
            </a: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OBSERVER</a:t>
            </a:r>
          </a:p>
        </p:txBody>
      </p:sp>
    </p:spTree>
    <p:extLst>
      <p:ext uri="{BB962C8B-B14F-4D97-AF65-F5344CB8AC3E}">
        <p14:creationId xmlns:p14="http://schemas.microsoft.com/office/powerpoint/2010/main" val="11442659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PRINCIPIOS S.O.L.I.D</a:t>
            </a:r>
          </a:p>
        </p:txBody>
      </p:sp>
      <p:sp>
        <p:nvSpPr>
          <p:cNvPr id="3" name="Marcador de texto 2"/>
          <p:cNvSpPr>
            <a:spLocks noGrp="1"/>
          </p:cNvSpPr>
          <p:nvPr>
            <p:ph type="body" idx="1"/>
          </p:nvPr>
        </p:nvSpPr>
        <p:spPr>
          <a:xfrm>
            <a:off x="684213" y="2601883"/>
            <a:ext cx="8535988" cy="1879600"/>
          </a:xfrm>
        </p:spPr>
        <p:txBody>
          <a:bodyPr>
            <a:noAutofit/>
          </a:bodyPr>
          <a:lstStyle/>
          <a:p>
            <a:pPr marL="342900" indent="-342900">
              <a:buFont typeface="Arial" panose="020B0604020202020204" pitchFamily="34" charset="0"/>
              <a:buChar char="•"/>
            </a:pPr>
            <a:r>
              <a:rPr lang="es-AR" sz="3200" dirty="0">
                <a:solidFill>
                  <a:schemeClr val="tx1"/>
                </a:solidFill>
              </a:rPr>
              <a:t>Single </a:t>
            </a:r>
            <a:r>
              <a:rPr lang="es-AR" sz="3200" dirty="0" err="1">
                <a:solidFill>
                  <a:schemeClr val="tx1"/>
                </a:solidFill>
              </a:rPr>
              <a:t>Responsibility</a:t>
            </a:r>
            <a:r>
              <a:rPr lang="es-AR" sz="3200" dirty="0">
                <a:solidFill>
                  <a:schemeClr val="tx1"/>
                </a:solidFill>
              </a:rPr>
              <a:t> </a:t>
            </a:r>
            <a:r>
              <a:rPr lang="es-AR" sz="3200" dirty="0" err="1">
                <a:solidFill>
                  <a:schemeClr val="tx1"/>
                </a:solidFill>
              </a:rPr>
              <a:t>Principle</a:t>
            </a:r>
            <a:endParaRPr lang="es-AR" sz="3200" dirty="0">
              <a:solidFill>
                <a:schemeClr val="tx1"/>
              </a:solidFill>
            </a:endParaRPr>
          </a:p>
          <a:p>
            <a:pPr marL="342900" indent="-342900">
              <a:buFont typeface="Arial" panose="020B0604020202020204" pitchFamily="34" charset="0"/>
              <a:buChar char="•"/>
            </a:pPr>
            <a:r>
              <a:rPr lang="es-AR" sz="3200" dirty="0">
                <a:solidFill>
                  <a:schemeClr val="tx1"/>
                </a:solidFill>
              </a:rPr>
              <a:t>Open/</a:t>
            </a:r>
            <a:r>
              <a:rPr lang="es-AR" sz="3200" dirty="0" err="1">
                <a:solidFill>
                  <a:schemeClr val="tx1"/>
                </a:solidFill>
              </a:rPr>
              <a:t>Closed</a:t>
            </a:r>
            <a:r>
              <a:rPr lang="es-AR" sz="3200" dirty="0">
                <a:solidFill>
                  <a:schemeClr val="tx1"/>
                </a:solidFill>
              </a:rPr>
              <a:t> </a:t>
            </a:r>
            <a:r>
              <a:rPr lang="es-AR" sz="3200" dirty="0" err="1">
                <a:solidFill>
                  <a:schemeClr val="tx1"/>
                </a:solidFill>
              </a:rPr>
              <a:t>Principle</a:t>
            </a:r>
            <a:endParaRPr lang="es-AR" sz="3200" dirty="0">
              <a:solidFill>
                <a:schemeClr val="tx1"/>
              </a:solidFill>
            </a:endParaRPr>
          </a:p>
          <a:p>
            <a:pPr marL="342900" indent="-342900">
              <a:buFont typeface="Arial" panose="020B0604020202020204" pitchFamily="34" charset="0"/>
              <a:buChar char="•"/>
            </a:pPr>
            <a:r>
              <a:rPr lang="es-AR" sz="3200" dirty="0" err="1">
                <a:solidFill>
                  <a:schemeClr val="tx1"/>
                </a:solidFill>
              </a:rPr>
              <a:t>Liskov</a:t>
            </a:r>
            <a:r>
              <a:rPr lang="es-AR" sz="3200" dirty="0">
                <a:solidFill>
                  <a:schemeClr val="tx1"/>
                </a:solidFill>
              </a:rPr>
              <a:t> </a:t>
            </a:r>
            <a:r>
              <a:rPr lang="es-AR" sz="3200" dirty="0" err="1">
                <a:solidFill>
                  <a:schemeClr val="tx1"/>
                </a:solidFill>
              </a:rPr>
              <a:t>Principle</a:t>
            </a:r>
            <a:endParaRPr lang="es-AR" sz="3200" dirty="0">
              <a:solidFill>
                <a:schemeClr val="tx1"/>
              </a:solidFill>
            </a:endParaRPr>
          </a:p>
          <a:p>
            <a:pPr marL="342900" indent="-342900">
              <a:buFont typeface="Arial" panose="020B0604020202020204" pitchFamily="34" charset="0"/>
              <a:buChar char="•"/>
            </a:pPr>
            <a:r>
              <a:rPr lang="es-AR" sz="3200" dirty="0">
                <a:solidFill>
                  <a:schemeClr val="tx1"/>
                </a:solidFill>
              </a:rPr>
              <a:t>Interface </a:t>
            </a:r>
            <a:r>
              <a:rPr lang="es-AR" sz="3200" dirty="0" err="1">
                <a:solidFill>
                  <a:schemeClr val="tx1"/>
                </a:solidFill>
              </a:rPr>
              <a:t>Segregation</a:t>
            </a:r>
            <a:r>
              <a:rPr lang="es-AR" sz="3200" dirty="0">
                <a:solidFill>
                  <a:schemeClr val="tx1"/>
                </a:solidFill>
              </a:rPr>
              <a:t> </a:t>
            </a:r>
            <a:r>
              <a:rPr lang="es-AR" sz="3200" dirty="0" err="1">
                <a:solidFill>
                  <a:schemeClr val="tx1"/>
                </a:solidFill>
              </a:rPr>
              <a:t>Principle</a:t>
            </a:r>
            <a:endParaRPr lang="es-AR" sz="3200" dirty="0">
              <a:solidFill>
                <a:schemeClr val="tx1"/>
              </a:solidFill>
            </a:endParaRPr>
          </a:p>
          <a:p>
            <a:pPr marL="342900" indent="-342900">
              <a:buFont typeface="Arial" panose="020B0604020202020204" pitchFamily="34" charset="0"/>
              <a:buChar char="•"/>
            </a:pPr>
            <a:r>
              <a:rPr lang="es-AR" sz="3200" dirty="0" err="1">
                <a:solidFill>
                  <a:schemeClr val="tx1"/>
                </a:solidFill>
              </a:rPr>
              <a:t>Dependency</a:t>
            </a:r>
            <a:r>
              <a:rPr lang="es-AR" sz="3200" dirty="0">
                <a:solidFill>
                  <a:schemeClr val="tx1"/>
                </a:solidFill>
              </a:rPr>
              <a:t> </a:t>
            </a:r>
            <a:r>
              <a:rPr lang="es-AR" sz="3200" dirty="0" err="1">
                <a:solidFill>
                  <a:schemeClr val="tx1"/>
                </a:solidFill>
              </a:rPr>
              <a:t>Inversion</a:t>
            </a:r>
            <a:r>
              <a:rPr lang="es-AR" sz="3200" dirty="0">
                <a:solidFill>
                  <a:schemeClr val="tx1"/>
                </a:solidFill>
              </a:rPr>
              <a:t> </a:t>
            </a:r>
            <a:r>
              <a:rPr lang="es-AR" sz="3200" dirty="0" err="1">
                <a:solidFill>
                  <a:schemeClr val="tx1"/>
                </a:solidFill>
              </a:rPr>
              <a:t>Principle</a:t>
            </a:r>
            <a:endParaRPr lang="es-AR" sz="3200" dirty="0">
              <a:solidFill>
                <a:schemeClr val="tx1"/>
              </a:solidFill>
            </a:endParaRPr>
          </a:p>
        </p:txBody>
      </p:sp>
      <p:pic>
        <p:nvPicPr>
          <p:cNvPr id="16386" name="Picture 2" descr="Resultado de imagen para solid">
            <a:extLst>
              <a:ext uri="{FF2B5EF4-FFF2-40B4-BE49-F238E27FC236}">
                <a16:creationId xmlns:a16="http://schemas.microsoft.com/office/drawing/2014/main" id="{79EC3DC9-8F00-4CC0-9BB8-CDD3907037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39049" y="2309812"/>
            <a:ext cx="4154987" cy="3919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77668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SINGLE RESPONSIBILITY PRINCIPLE</a:t>
            </a:r>
          </a:p>
        </p:txBody>
      </p:sp>
      <p:sp>
        <p:nvSpPr>
          <p:cNvPr id="3" name="Marcador de texto 2"/>
          <p:cNvSpPr>
            <a:spLocks noGrp="1"/>
          </p:cNvSpPr>
          <p:nvPr>
            <p:ph type="body" idx="1"/>
          </p:nvPr>
        </p:nvSpPr>
        <p:spPr>
          <a:xfrm>
            <a:off x="684213" y="2124804"/>
            <a:ext cx="10937944" cy="1879600"/>
          </a:xfrm>
        </p:spPr>
        <p:txBody>
          <a:bodyPr>
            <a:noAutofit/>
          </a:bodyPr>
          <a:lstStyle/>
          <a:p>
            <a:r>
              <a:rPr lang="es-ES" sz="3200">
                <a:solidFill>
                  <a:schemeClr val="tx1"/>
                </a:solidFill>
              </a:rPr>
              <a:t>Como se puede observar, este principio dice que un objeto/clase debería únicamente tener una responsabilidad completamente encapsulada por la clase. Aquí, cuando hablamos de responsabilidad, nos referimos a una razón para cambiar</a:t>
            </a:r>
            <a:endParaRPr lang="es-AR" sz="3200" dirty="0">
              <a:solidFill>
                <a:schemeClr val="tx1"/>
              </a:solidFill>
            </a:endParaRPr>
          </a:p>
        </p:txBody>
      </p:sp>
      <p:pic>
        <p:nvPicPr>
          <p:cNvPr id="13314" name="Picture 2" descr="Resultado de imagen para single responsibility">
            <a:extLst>
              <a:ext uri="{FF2B5EF4-FFF2-40B4-BE49-F238E27FC236}">
                <a16:creationId xmlns:a16="http://schemas.microsoft.com/office/drawing/2014/main" id="{3F4B9857-F62C-42F5-B17D-EBFCC6D1C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64669" y="4341132"/>
            <a:ext cx="2757488" cy="2180139"/>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Imagen relacionada">
            <a:extLst>
              <a:ext uri="{FF2B5EF4-FFF2-40B4-BE49-F238E27FC236}">
                <a16:creationId xmlns:a16="http://schemas.microsoft.com/office/drawing/2014/main" id="{303E389D-4A34-46C0-A8A1-96834845A2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1713" y="4004404"/>
            <a:ext cx="2886074" cy="2886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9252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
            <a:ext cx="12192000" cy="1288972"/>
          </a:xfrm>
        </p:spPr>
        <p:txBody>
          <a:bodyPr>
            <a:normAutofit/>
          </a:bodyPr>
          <a:lstStyle/>
          <a:p>
            <a:pPr algn="ctr"/>
            <a:r>
              <a:rPr lang="es-AR" sz="4400" b="1" dirty="0">
                <a:solidFill>
                  <a:srgbClr val="FFFF00"/>
                </a:solidFill>
              </a:rPr>
              <a:t>Patrones creacionales</a:t>
            </a:r>
          </a:p>
        </p:txBody>
      </p:sp>
      <p:sp>
        <p:nvSpPr>
          <p:cNvPr id="3" name="Marcador de texto 2"/>
          <p:cNvSpPr>
            <a:spLocks noGrp="1"/>
          </p:cNvSpPr>
          <p:nvPr>
            <p:ph type="body" idx="1"/>
          </p:nvPr>
        </p:nvSpPr>
        <p:spPr>
          <a:xfrm>
            <a:off x="243638" y="1392382"/>
            <a:ext cx="11668500" cy="3532158"/>
          </a:xfrm>
        </p:spPr>
        <p:txBody>
          <a:bodyPr>
            <a:normAutofit/>
          </a:bodyPr>
          <a:lstStyle/>
          <a:p>
            <a:pPr marL="342900" indent="-342900">
              <a:buFont typeface="Arial" panose="020B0604020202020204" pitchFamily="34" charset="0"/>
              <a:buChar char="•"/>
            </a:pPr>
            <a:r>
              <a:rPr lang="en-US" sz="3200" dirty="0">
                <a:solidFill>
                  <a:schemeClr val="tx1"/>
                </a:solidFill>
              </a:rPr>
              <a:t>Abstract Factory</a:t>
            </a:r>
          </a:p>
          <a:p>
            <a:pPr marL="342900" indent="-342900">
              <a:buFont typeface="Arial" panose="020B0604020202020204" pitchFamily="34" charset="0"/>
              <a:buChar char="•"/>
            </a:pPr>
            <a:r>
              <a:rPr lang="en-US" sz="3200" dirty="0">
                <a:solidFill>
                  <a:schemeClr val="tx1"/>
                </a:solidFill>
              </a:rPr>
              <a:t>Builder</a:t>
            </a:r>
          </a:p>
          <a:p>
            <a:pPr marL="342900" indent="-342900">
              <a:buFont typeface="Arial" panose="020B0604020202020204" pitchFamily="34" charset="0"/>
              <a:buChar char="•"/>
            </a:pPr>
            <a:r>
              <a:rPr lang="en-US" sz="3200" dirty="0">
                <a:solidFill>
                  <a:schemeClr val="tx1"/>
                </a:solidFill>
              </a:rPr>
              <a:t>Factory Method</a:t>
            </a:r>
          </a:p>
          <a:p>
            <a:pPr marL="342900" indent="-342900">
              <a:buFont typeface="Arial" panose="020B0604020202020204" pitchFamily="34" charset="0"/>
              <a:buChar char="•"/>
            </a:pPr>
            <a:r>
              <a:rPr lang="en-US" sz="3200" dirty="0">
                <a:solidFill>
                  <a:schemeClr val="tx1"/>
                </a:solidFill>
              </a:rPr>
              <a:t>Prototype</a:t>
            </a:r>
          </a:p>
          <a:p>
            <a:pPr marL="342900" indent="-342900">
              <a:buFont typeface="Arial" panose="020B0604020202020204" pitchFamily="34" charset="0"/>
              <a:buChar char="•"/>
            </a:pPr>
            <a:r>
              <a:rPr lang="en-US" sz="3200" dirty="0">
                <a:solidFill>
                  <a:schemeClr val="tx1"/>
                </a:solidFill>
              </a:rPr>
              <a:t>Singleton</a:t>
            </a:r>
            <a:endParaRPr lang="es-AR" sz="3200" dirty="0">
              <a:solidFill>
                <a:schemeClr val="tx1"/>
              </a:solidFill>
            </a:endParaRPr>
          </a:p>
        </p:txBody>
      </p:sp>
      <p:pic>
        <p:nvPicPr>
          <p:cNvPr id="2052" name="Picture 4" descr="https://cdn-images-1.medium.com/max/1201/1*_PWCOTYI_6fzR6rRoF3rV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6924" y="3637421"/>
            <a:ext cx="8525540" cy="2598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71149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a:solidFill>
                  <a:srgbClr val="FFFF00"/>
                </a:solidFill>
              </a:rPr>
              <a:t>OPEN/CLOSED PRINCIPLE</a:t>
            </a:r>
            <a:endParaRPr lang="es-AR" sz="5400" b="1" dirty="0">
              <a:solidFill>
                <a:srgbClr val="FFFF00"/>
              </a:solidFill>
            </a:endParaRPr>
          </a:p>
        </p:txBody>
      </p:sp>
      <p:sp>
        <p:nvSpPr>
          <p:cNvPr id="3" name="Marcador de texto 2"/>
          <p:cNvSpPr>
            <a:spLocks noGrp="1"/>
          </p:cNvSpPr>
          <p:nvPr>
            <p:ph type="body" idx="1"/>
          </p:nvPr>
        </p:nvSpPr>
        <p:spPr>
          <a:xfrm>
            <a:off x="437356" y="2148463"/>
            <a:ext cx="11206958" cy="1894901"/>
          </a:xfrm>
        </p:spPr>
        <p:txBody>
          <a:bodyPr>
            <a:noAutofit/>
          </a:bodyPr>
          <a:lstStyle/>
          <a:p>
            <a:r>
              <a:rPr lang="es-ES" sz="3200" dirty="0">
                <a:solidFill>
                  <a:schemeClr val="tx1"/>
                </a:solidFill>
              </a:rPr>
              <a:t>“Entidades de Software (</a:t>
            </a:r>
            <a:r>
              <a:rPr lang="es-ES" sz="3200" dirty="0" err="1">
                <a:solidFill>
                  <a:schemeClr val="tx1"/>
                </a:solidFill>
              </a:rPr>
              <a:t>classes</a:t>
            </a:r>
            <a:r>
              <a:rPr lang="es-ES" sz="3200" dirty="0">
                <a:solidFill>
                  <a:schemeClr val="tx1"/>
                </a:solidFill>
              </a:rPr>
              <a:t>, módulos, funciones, etc.) han de estar abiertas para extensiones, pero cerradas para modificaciones”</a:t>
            </a:r>
          </a:p>
          <a:p>
            <a:r>
              <a:rPr lang="es-ES" sz="3200" dirty="0">
                <a:solidFill>
                  <a:schemeClr val="tx1"/>
                </a:solidFill>
              </a:rPr>
              <a:t>Aquí la idea es que una entidad permite que comportamiento se extienda pero nunca modificando el código de fuente. </a:t>
            </a:r>
            <a:endParaRPr lang="es-AR" sz="3200" dirty="0">
              <a:solidFill>
                <a:schemeClr val="tx1"/>
              </a:solidFill>
            </a:endParaRPr>
          </a:p>
        </p:txBody>
      </p:sp>
      <p:pic>
        <p:nvPicPr>
          <p:cNvPr id="17410" name="Picture 2" descr="Resultado de imagen para open closed">
            <a:extLst>
              <a:ext uri="{FF2B5EF4-FFF2-40B4-BE49-F238E27FC236}">
                <a16:creationId xmlns:a16="http://schemas.microsoft.com/office/drawing/2014/main" id="{44FF7977-7330-40F4-8C22-AE4E0CEC2E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9624" y="4224580"/>
            <a:ext cx="2833687" cy="2567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98922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LISKOV PRINCIPLE</a:t>
            </a:r>
          </a:p>
        </p:txBody>
      </p:sp>
      <p:sp>
        <p:nvSpPr>
          <p:cNvPr id="3" name="Marcador de texto 2"/>
          <p:cNvSpPr>
            <a:spLocks noGrp="1"/>
          </p:cNvSpPr>
          <p:nvPr>
            <p:ph type="body" idx="1"/>
          </p:nvPr>
        </p:nvSpPr>
        <p:spPr>
          <a:xfrm>
            <a:off x="308769" y="2515423"/>
            <a:ext cx="10321131" cy="1894901"/>
          </a:xfrm>
        </p:spPr>
        <p:txBody>
          <a:bodyPr>
            <a:noAutofit/>
          </a:bodyPr>
          <a:lstStyle/>
          <a:p>
            <a:r>
              <a:rPr lang="es-ES" sz="3200" dirty="0">
                <a:solidFill>
                  <a:schemeClr val="tx1"/>
                </a:solidFill>
              </a:rPr>
              <a:t>Como su nombre indica, este principio fue definido por Barbara </a:t>
            </a:r>
            <a:r>
              <a:rPr lang="es-ES" sz="3200" dirty="0" err="1">
                <a:solidFill>
                  <a:schemeClr val="tx1"/>
                </a:solidFill>
              </a:rPr>
              <a:t>Liskov</a:t>
            </a:r>
            <a:r>
              <a:rPr lang="es-ES" sz="3200" dirty="0">
                <a:solidFill>
                  <a:schemeClr val="tx1"/>
                </a:solidFill>
              </a:rPr>
              <a:t>. La idea aquí es que los objetos deberían ser reemplazados por ejemplos de su subtipo, y ello sin que la funcionalidad del sistema desde el punto de vista de los clientes se vea afectada. Básicamente, en vez de utilizar la implementación actual, deberías ser capaz de utilizar una clase base y obtener el resultado esperado</a:t>
            </a:r>
            <a:endParaRPr lang="es-AR" sz="3200" dirty="0">
              <a:solidFill>
                <a:schemeClr val="tx1"/>
              </a:solidFill>
            </a:endParaRPr>
          </a:p>
        </p:txBody>
      </p:sp>
      <p:pic>
        <p:nvPicPr>
          <p:cNvPr id="18434" name="Picture 2" descr="Resultado de imagen para liskov principle">
            <a:extLst>
              <a:ext uri="{FF2B5EF4-FFF2-40B4-BE49-F238E27FC236}">
                <a16:creationId xmlns:a16="http://schemas.microsoft.com/office/drawing/2014/main" id="{F1A92C9D-EE25-4EF3-904C-CC21EA95BF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9612" y="4224580"/>
            <a:ext cx="3814940" cy="2366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2650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INTERFACE SEGREGATION PRINCIPLE</a:t>
            </a:r>
          </a:p>
        </p:txBody>
      </p:sp>
      <p:sp>
        <p:nvSpPr>
          <p:cNvPr id="3" name="Marcador de texto 2"/>
          <p:cNvSpPr>
            <a:spLocks noGrp="1"/>
          </p:cNvSpPr>
          <p:nvPr>
            <p:ph type="body" idx="1"/>
          </p:nvPr>
        </p:nvSpPr>
        <p:spPr>
          <a:xfrm>
            <a:off x="308769" y="3068199"/>
            <a:ext cx="11535569" cy="1894901"/>
          </a:xfrm>
        </p:spPr>
        <p:txBody>
          <a:bodyPr>
            <a:noAutofit/>
          </a:bodyPr>
          <a:lstStyle/>
          <a:p>
            <a:r>
              <a:rPr lang="es-ES" sz="3200" dirty="0">
                <a:solidFill>
                  <a:schemeClr val="tx1"/>
                </a:solidFill>
              </a:rPr>
              <a:t>“Clases que implementan interfaces, no deberían ser forzadas a implementar los métodos no utilizados”</a:t>
            </a:r>
          </a:p>
          <a:p>
            <a:r>
              <a:rPr lang="es-ES" sz="3200" dirty="0">
                <a:solidFill>
                  <a:schemeClr val="tx1"/>
                </a:solidFill>
              </a:rPr>
              <a:t>Aquí, se basa en cómo escribir interfaces. Entonces, qué significa? Básicamente, una vez la interfaz se convierte en larga, se necesita absolutamente de separarla en pequeñas partes más específicas. Una interfaz será definida por el cliente que lo utilice, lo que significa que el será el único que tenga conocimientos de los métodos relacionados con ellos</a:t>
            </a:r>
            <a:endParaRPr lang="es-AR" sz="3200" dirty="0">
              <a:solidFill>
                <a:schemeClr val="tx1"/>
              </a:solidFill>
            </a:endParaRPr>
          </a:p>
        </p:txBody>
      </p:sp>
    </p:spTree>
    <p:extLst>
      <p:ext uri="{BB962C8B-B14F-4D97-AF65-F5344CB8AC3E}">
        <p14:creationId xmlns:p14="http://schemas.microsoft.com/office/powerpoint/2010/main" val="40488645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DEPENDENCY INVERSION PRINCIPLE</a:t>
            </a:r>
          </a:p>
        </p:txBody>
      </p:sp>
      <p:sp>
        <p:nvSpPr>
          <p:cNvPr id="3" name="Marcador de texto 2"/>
          <p:cNvSpPr>
            <a:spLocks noGrp="1"/>
          </p:cNvSpPr>
          <p:nvPr>
            <p:ph type="body" idx="1"/>
          </p:nvPr>
        </p:nvSpPr>
        <p:spPr>
          <a:xfrm>
            <a:off x="308769" y="3068199"/>
            <a:ext cx="11535569" cy="1894901"/>
          </a:xfrm>
        </p:spPr>
        <p:txBody>
          <a:bodyPr>
            <a:noAutofit/>
          </a:bodyPr>
          <a:lstStyle/>
          <a:p>
            <a:r>
              <a:rPr lang="es-ES" sz="3200" dirty="0">
                <a:solidFill>
                  <a:schemeClr val="tx1"/>
                </a:solidFill>
              </a:rPr>
              <a:t>La inversión de dependencias da origen a la conocida inyección de dependencias, una de las mejores técnicas para lidiar con las colaboraciones entre clases, produciendo un código reutilizable, sobrio y preparado para cambiar sin producir efectos bola de nieve.</a:t>
            </a:r>
          </a:p>
          <a:p>
            <a:r>
              <a:rPr lang="es-ES" sz="3200" dirty="0">
                <a:solidFill>
                  <a:schemeClr val="tx1"/>
                </a:solidFill>
              </a:rPr>
              <a:t>DIP explica que un módulo concreto A, no debe depender directamente de otro módulo concreto B, sino de una abstracción de B. Tal abstracción es una interfaz o una clase (que podría ser abstracta) que sirve de base para un conjunto de clases hijas</a:t>
            </a:r>
            <a:endParaRPr lang="es-AR" sz="3200" dirty="0">
              <a:solidFill>
                <a:schemeClr val="tx1"/>
              </a:solidFill>
            </a:endParaRPr>
          </a:p>
        </p:txBody>
      </p:sp>
    </p:spTree>
    <p:extLst>
      <p:ext uri="{BB962C8B-B14F-4D97-AF65-F5344CB8AC3E}">
        <p14:creationId xmlns:p14="http://schemas.microsoft.com/office/powerpoint/2010/main" val="25683836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ANTI-PATRONES</a:t>
            </a:r>
          </a:p>
        </p:txBody>
      </p:sp>
      <p:sp>
        <p:nvSpPr>
          <p:cNvPr id="3" name="Marcador de texto 2"/>
          <p:cNvSpPr>
            <a:spLocks noGrp="1"/>
          </p:cNvSpPr>
          <p:nvPr>
            <p:ph type="body" idx="1"/>
          </p:nvPr>
        </p:nvSpPr>
        <p:spPr>
          <a:xfrm>
            <a:off x="684213" y="2601883"/>
            <a:ext cx="4563648" cy="1879600"/>
          </a:xfrm>
        </p:spPr>
        <p:txBody>
          <a:bodyPr>
            <a:noAutofit/>
          </a:bodyPr>
          <a:lstStyle/>
          <a:p>
            <a:pPr marL="342900" indent="-342900">
              <a:buFont typeface="Arial" panose="020B0604020202020204" pitchFamily="34" charset="0"/>
              <a:buChar char="•"/>
            </a:pPr>
            <a:r>
              <a:rPr lang="es-AR" sz="3200" dirty="0">
                <a:solidFill>
                  <a:schemeClr val="tx1"/>
                </a:solidFill>
              </a:rPr>
              <a:t>Lava Flow</a:t>
            </a:r>
          </a:p>
          <a:p>
            <a:pPr marL="342900" indent="-342900">
              <a:buFont typeface="Arial" panose="020B0604020202020204" pitchFamily="34" charset="0"/>
              <a:buChar char="•"/>
            </a:pPr>
            <a:r>
              <a:rPr lang="es-AR" sz="3200" dirty="0" err="1">
                <a:solidFill>
                  <a:schemeClr val="tx1"/>
                </a:solidFill>
              </a:rPr>
              <a:t>The</a:t>
            </a:r>
            <a:r>
              <a:rPr lang="es-AR" sz="3200" dirty="0">
                <a:solidFill>
                  <a:schemeClr val="tx1"/>
                </a:solidFill>
              </a:rPr>
              <a:t> </a:t>
            </a:r>
            <a:r>
              <a:rPr lang="es-AR" sz="3200" dirty="0" err="1">
                <a:solidFill>
                  <a:schemeClr val="tx1"/>
                </a:solidFill>
              </a:rPr>
              <a:t>God</a:t>
            </a:r>
            <a:endParaRPr lang="es-AR" sz="3200" dirty="0">
              <a:solidFill>
                <a:schemeClr val="tx1"/>
              </a:solidFill>
            </a:endParaRPr>
          </a:p>
          <a:p>
            <a:pPr marL="342900" indent="-342900">
              <a:buFont typeface="Arial" panose="020B0604020202020204" pitchFamily="34" charset="0"/>
              <a:buChar char="•"/>
            </a:pPr>
            <a:r>
              <a:rPr lang="es-AR" sz="3200" dirty="0">
                <a:solidFill>
                  <a:schemeClr val="tx1"/>
                </a:solidFill>
              </a:rPr>
              <a:t>Golden </a:t>
            </a:r>
            <a:r>
              <a:rPr lang="es-AR" sz="3200" dirty="0" err="1">
                <a:solidFill>
                  <a:schemeClr val="tx1"/>
                </a:solidFill>
              </a:rPr>
              <a:t>Hammer</a:t>
            </a:r>
            <a:endParaRPr lang="es-AR" sz="3200" dirty="0">
              <a:solidFill>
                <a:schemeClr val="tx1"/>
              </a:solidFill>
            </a:endParaRPr>
          </a:p>
          <a:p>
            <a:pPr marL="342900" indent="-342900">
              <a:buFont typeface="Arial" panose="020B0604020202020204" pitchFamily="34" charset="0"/>
              <a:buChar char="•"/>
            </a:pPr>
            <a:r>
              <a:rPr lang="es-AR" sz="3200" dirty="0">
                <a:solidFill>
                  <a:schemeClr val="tx1"/>
                </a:solidFill>
              </a:rPr>
              <a:t>Spaghetti </a:t>
            </a:r>
            <a:r>
              <a:rPr lang="es-AR" sz="3200" dirty="0" err="1">
                <a:solidFill>
                  <a:schemeClr val="tx1"/>
                </a:solidFill>
              </a:rPr>
              <a:t>Code</a:t>
            </a:r>
            <a:endParaRPr lang="es-AR" sz="3200" dirty="0">
              <a:solidFill>
                <a:schemeClr val="tx1"/>
              </a:solidFill>
            </a:endParaRPr>
          </a:p>
          <a:p>
            <a:pPr marL="342900" indent="-342900">
              <a:buFont typeface="Arial" panose="020B0604020202020204" pitchFamily="34" charset="0"/>
              <a:buChar char="•"/>
            </a:pPr>
            <a:r>
              <a:rPr lang="es-AR" sz="3200" dirty="0">
                <a:solidFill>
                  <a:schemeClr val="tx1"/>
                </a:solidFill>
              </a:rPr>
              <a:t>Fantasmas</a:t>
            </a:r>
          </a:p>
          <a:p>
            <a:pPr marL="342900" indent="-342900">
              <a:buFont typeface="Arial" panose="020B0604020202020204" pitchFamily="34" charset="0"/>
              <a:buChar char="•"/>
            </a:pPr>
            <a:r>
              <a:rPr lang="es-AR" sz="3200" dirty="0">
                <a:solidFill>
                  <a:schemeClr val="tx1"/>
                </a:solidFill>
              </a:rPr>
              <a:t>Reinventar la rueda</a:t>
            </a:r>
          </a:p>
        </p:txBody>
      </p:sp>
      <p:sp>
        <p:nvSpPr>
          <p:cNvPr id="5" name="Marcador de texto 2">
            <a:extLst>
              <a:ext uri="{FF2B5EF4-FFF2-40B4-BE49-F238E27FC236}">
                <a16:creationId xmlns:a16="http://schemas.microsoft.com/office/drawing/2014/main" id="{DF2C031C-D469-4069-906C-78AF0A03893B}"/>
              </a:ext>
            </a:extLst>
          </p:cNvPr>
          <p:cNvSpPr txBox="1">
            <a:spLocks/>
          </p:cNvSpPr>
          <p:nvPr/>
        </p:nvSpPr>
        <p:spPr>
          <a:xfrm>
            <a:off x="5247861" y="1190595"/>
            <a:ext cx="5764696" cy="1879600"/>
          </a:xfrm>
          <a:prstGeom prst="rect">
            <a:avLst/>
          </a:prstGeom>
        </p:spPr>
        <p:txBody>
          <a:bodyPr vert="horz" lIns="91440" tIns="45720" rIns="91440" bIns="45720" rtlCol="0" anchor="ctr">
            <a:no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000" kern="1200" cap="none">
                <a:solidFill>
                  <a:schemeClr val="bg2">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buFont typeface="Arial" panose="020B0604020202020204" pitchFamily="34" charset="0"/>
              <a:buChar char="•"/>
            </a:pPr>
            <a:r>
              <a:rPr lang="es-AR" sz="3200" dirty="0">
                <a:solidFill>
                  <a:schemeClr val="tx1"/>
                </a:solidFill>
              </a:rPr>
              <a:t>Casarse con el diablo</a:t>
            </a:r>
          </a:p>
          <a:p>
            <a:pPr marL="342900" indent="-342900">
              <a:buFont typeface="Arial" panose="020B0604020202020204" pitchFamily="34" charset="0"/>
              <a:buChar char="•"/>
            </a:pPr>
            <a:r>
              <a:rPr lang="es-AR" sz="3200" dirty="0" err="1">
                <a:solidFill>
                  <a:schemeClr val="tx1"/>
                </a:solidFill>
              </a:rPr>
              <a:t>The</a:t>
            </a:r>
            <a:r>
              <a:rPr lang="es-AR" sz="3200" dirty="0">
                <a:solidFill>
                  <a:schemeClr val="tx1"/>
                </a:solidFill>
              </a:rPr>
              <a:t> </a:t>
            </a:r>
            <a:r>
              <a:rPr lang="es-AR" sz="3200" dirty="0" err="1">
                <a:solidFill>
                  <a:schemeClr val="tx1"/>
                </a:solidFill>
              </a:rPr>
              <a:t>Mytical</a:t>
            </a:r>
            <a:r>
              <a:rPr lang="es-AR" sz="3200" dirty="0">
                <a:solidFill>
                  <a:schemeClr val="tx1"/>
                </a:solidFill>
              </a:rPr>
              <a:t> </a:t>
            </a:r>
            <a:r>
              <a:rPr lang="es-AR" sz="3200" dirty="0" err="1">
                <a:solidFill>
                  <a:schemeClr val="tx1"/>
                </a:solidFill>
              </a:rPr>
              <a:t>Month</a:t>
            </a:r>
            <a:r>
              <a:rPr lang="es-AR" sz="3200" dirty="0">
                <a:solidFill>
                  <a:schemeClr val="tx1"/>
                </a:solidFill>
              </a:rPr>
              <a:t> Man</a:t>
            </a:r>
          </a:p>
        </p:txBody>
      </p:sp>
    </p:spTree>
    <p:extLst>
      <p:ext uri="{BB962C8B-B14F-4D97-AF65-F5344CB8AC3E}">
        <p14:creationId xmlns:p14="http://schemas.microsoft.com/office/powerpoint/2010/main" val="4373859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Lava FLOW</a:t>
            </a:r>
          </a:p>
        </p:txBody>
      </p:sp>
      <p:sp>
        <p:nvSpPr>
          <p:cNvPr id="3" name="Marcador de texto 2"/>
          <p:cNvSpPr>
            <a:spLocks noGrp="1"/>
          </p:cNvSpPr>
          <p:nvPr>
            <p:ph type="body" idx="1"/>
          </p:nvPr>
        </p:nvSpPr>
        <p:spPr>
          <a:xfrm>
            <a:off x="132522" y="1298712"/>
            <a:ext cx="10825991" cy="5393635"/>
          </a:xfrm>
        </p:spPr>
        <p:txBody>
          <a:bodyPr>
            <a:noAutofit/>
          </a:bodyPr>
          <a:lstStyle/>
          <a:p>
            <a:r>
              <a:rPr lang="es-ES" sz="2400" dirty="0">
                <a:solidFill>
                  <a:schemeClr val="tx1"/>
                </a:solidFill>
              </a:rPr>
              <a:t>Algo así como “programar al estilo volcán”. Es construir grandes cantidades de código de manera desordenada, con poca documentación y poca claridad de su función en el sistema. Conforme el sistema avanza en su desarrollo, y crece, se dice que estos flujos de lava se solidifican, es decir, se vuelve mucho más complicado corregir los problemas que originan, y el desorden va creciendo geométricamente. Esto se hace patente cuando: 1. Se declaran variables no justificadas. 2. Se construyen clases o bloques de código muy grandes y complejas sin documentar, o que no se relacionan claramente con la arquitectura. 3. Usando un inconsistente y difuso estilo de evolución de una arquitectura. 4. Cuando en el sistema existen muchas áreas con código por terminar o reemplazar. 5. Y claro, cuando dejamos código sin uso abandonado; interfaces o componentes obsoletos en el cuerpo del sistema.</a:t>
            </a:r>
            <a:endParaRPr lang="es-AR" sz="2400" dirty="0">
              <a:solidFill>
                <a:schemeClr val="tx1"/>
              </a:solidFill>
            </a:endParaRPr>
          </a:p>
        </p:txBody>
      </p:sp>
      <p:pic>
        <p:nvPicPr>
          <p:cNvPr id="22530" name="Picture 2" descr="Resultado de imagen para volcan">
            <a:extLst>
              <a:ext uri="{FF2B5EF4-FFF2-40B4-BE49-F238E27FC236}">
                <a16:creationId xmlns:a16="http://schemas.microsoft.com/office/drawing/2014/main" id="{F3660DFB-4FB1-4C66-B1FC-91ACE7FA82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4651" y="3923883"/>
            <a:ext cx="1571625" cy="2608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34758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THE GOD</a:t>
            </a:r>
          </a:p>
        </p:txBody>
      </p:sp>
      <p:sp>
        <p:nvSpPr>
          <p:cNvPr id="3" name="Marcador de texto 2"/>
          <p:cNvSpPr>
            <a:spLocks noGrp="1"/>
          </p:cNvSpPr>
          <p:nvPr>
            <p:ph type="body" idx="1"/>
          </p:nvPr>
        </p:nvSpPr>
        <p:spPr>
          <a:xfrm>
            <a:off x="172277" y="0"/>
            <a:ext cx="11847443" cy="5393635"/>
          </a:xfrm>
        </p:spPr>
        <p:txBody>
          <a:bodyPr>
            <a:noAutofit/>
          </a:bodyPr>
          <a:lstStyle/>
          <a:p>
            <a:r>
              <a:rPr lang="es-ES" sz="2400" dirty="0">
                <a:solidFill>
                  <a:schemeClr val="tx1"/>
                </a:solidFill>
              </a:rPr>
              <a:t>Un programa omnipresente y desconocido. Aquel sistema donde una sola clase ó modulo (la función </a:t>
            </a:r>
            <a:r>
              <a:rPr lang="es-ES" sz="2400" dirty="0" err="1">
                <a:solidFill>
                  <a:schemeClr val="tx1"/>
                </a:solidFill>
              </a:rPr>
              <a:t>main</a:t>
            </a:r>
            <a:r>
              <a:rPr lang="es-ES" sz="2400" dirty="0">
                <a:solidFill>
                  <a:schemeClr val="tx1"/>
                </a:solidFill>
              </a:rPr>
              <a:t> o equivalente) hace todo. Así que el programa es un solitario y único archivo de muchísimas líneas. En consecuencia, tenemos un código desorganizado y fuertemente </a:t>
            </a:r>
            <a:r>
              <a:rPr lang="es-ES" sz="2400" dirty="0" err="1">
                <a:solidFill>
                  <a:schemeClr val="tx1"/>
                </a:solidFill>
              </a:rPr>
              <a:t>interdependendiente</a:t>
            </a:r>
            <a:r>
              <a:rPr lang="es-ES" sz="2400" dirty="0">
                <a:solidFill>
                  <a:schemeClr val="tx1"/>
                </a:solidFill>
              </a:rPr>
              <a:t>.</a:t>
            </a:r>
            <a:endParaRPr lang="es-AR" sz="2400" dirty="0">
              <a:solidFill>
                <a:schemeClr val="tx1"/>
              </a:solidFill>
            </a:endParaRPr>
          </a:p>
        </p:txBody>
      </p:sp>
      <p:pic>
        <p:nvPicPr>
          <p:cNvPr id="21508" name="Picture 4" descr="Resultado de imagen para God">
            <a:extLst>
              <a:ext uri="{FF2B5EF4-FFF2-40B4-BE49-F238E27FC236}">
                <a16:creationId xmlns:a16="http://schemas.microsoft.com/office/drawing/2014/main" id="{6CB9ED13-45CB-43A4-9770-CFB0C7CB4D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96450" y="3048000"/>
            <a:ext cx="24955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2133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GOLDEN HAMMER</a:t>
            </a:r>
          </a:p>
        </p:txBody>
      </p:sp>
      <p:sp>
        <p:nvSpPr>
          <p:cNvPr id="3" name="Marcador de texto 2"/>
          <p:cNvSpPr>
            <a:spLocks noGrp="1"/>
          </p:cNvSpPr>
          <p:nvPr>
            <p:ph type="body" idx="1"/>
          </p:nvPr>
        </p:nvSpPr>
        <p:spPr>
          <a:xfrm>
            <a:off x="172277" y="14288"/>
            <a:ext cx="11847443" cy="6843712"/>
          </a:xfrm>
        </p:spPr>
        <p:txBody>
          <a:bodyPr>
            <a:noAutofit/>
          </a:bodyPr>
          <a:lstStyle/>
          <a:p>
            <a:r>
              <a:rPr lang="es-ES" sz="2400" dirty="0">
                <a:solidFill>
                  <a:schemeClr val="tx1"/>
                </a:solidFill>
              </a:rPr>
              <a:t>También conocida como la técnica de la barita mágica. Es un vicio relacionado con aferrarse a un paradigma, para solucionar todos los problemas que se nos presenten al desarrollar sistemas, como por ejemplo, siempre querer usar el mismo lenguaje de programación para todos los desarrollos, sea o no conveniente. Es el caso de enamorarnos de </a:t>
            </a:r>
            <a:r>
              <a:rPr lang="es-ES" sz="2400" dirty="0" err="1">
                <a:solidFill>
                  <a:schemeClr val="tx1"/>
                </a:solidFill>
              </a:rPr>
              <a:t>.Net</a:t>
            </a:r>
            <a:r>
              <a:rPr lang="es-ES" sz="2400" dirty="0">
                <a:solidFill>
                  <a:schemeClr val="tx1"/>
                </a:solidFill>
              </a:rPr>
              <a:t>, de Java, de PHP. Es importante comprender que cada uno tiene capacidades y limitaciones en aplicaciones particulares. En consecuencia se trata de, uno, el uso obsesivo de una herramienta, y dos, una terquedad de los desarrolladores para usar un paradigma de solución en todos los programas. Lo cual conlleva ocasionalmente a consumir mucho más esfuerzo para resolver un problema.</a:t>
            </a:r>
            <a:endParaRPr lang="es-AR" sz="2400" dirty="0">
              <a:solidFill>
                <a:schemeClr val="tx1"/>
              </a:solidFill>
            </a:endParaRPr>
          </a:p>
        </p:txBody>
      </p:sp>
      <p:pic>
        <p:nvPicPr>
          <p:cNvPr id="24578" name="Picture 2" descr="Imagen relacionada">
            <a:extLst>
              <a:ext uri="{FF2B5EF4-FFF2-40B4-BE49-F238E27FC236}">
                <a16:creationId xmlns:a16="http://schemas.microsoft.com/office/drawing/2014/main" id="{A5DC9E69-529B-4A49-8F30-2D56C24375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9754745">
            <a:off x="10337809" y="343419"/>
            <a:ext cx="1234374" cy="2426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8321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SPAGHETTI CODE</a:t>
            </a:r>
          </a:p>
        </p:txBody>
      </p:sp>
      <p:sp>
        <p:nvSpPr>
          <p:cNvPr id="3" name="Marcador de texto 2"/>
          <p:cNvSpPr>
            <a:spLocks noGrp="1"/>
          </p:cNvSpPr>
          <p:nvPr>
            <p:ph type="body" idx="1"/>
          </p:nvPr>
        </p:nvSpPr>
        <p:spPr>
          <a:xfrm>
            <a:off x="172277" y="14288"/>
            <a:ext cx="11847443" cy="6843712"/>
          </a:xfrm>
        </p:spPr>
        <p:txBody>
          <a:bodyPr>
            <a:noAutofit/>
          </a:bodyPr>
          <a:lstStyle/>
          <a:p>
            <a:r>
              <a:rPr lang="es-ES" sz="2400" dirty="0">
                <a:solidFill>
                  <a:schemeClr val="tx1"/>
                </a:solidFill>
              </a:rPr>
              <a:t>Se dice de una pieza de código fuente no documentado, donde cualquier pequeño movimiento convulsiona la estructura completa del sistema. En expresión coloquial: codificar con las... los “pies”. A diferencia del estilo volcán, donde la crítica es a la forma en que el sistema crece (se anexan módulos), aquí la crítica es a la forma en que se escribe cada una de las líneas, desde la </a:t>
            </a:r>
            <a:r>
              <a:rPr lang="es-ES" sz="2400" dirty="0" err="1">
                <a:solidFill>
                  <a:schemeClr val="tx1"/>
                </a:solidFill>
              </a:rPr>
              <a:t>indentación</a:t>
            </a:r>
            <a:r>
              <a:rPr lang="es-ES" sz="2400" dirty="0">
                <a:solidFill>
                  <a:schemeClr val="tx1"/>
                </a:solidFill>
              </a:rPr>
              <a:t> hasta el lenguaje o lenguajes utilizados y su interacción. Ya en el contexto spaghetti, si mezclamos más de un lenguaje de programación en el mismo archivo, el spaghetti es más sabroso. La receta clásica con lenguajes scripts del tipo PHP con HTML y sazonado con JavaScript, ¡es delicioso! (entiéndase un enorme problema).</a:t>
            </a:r>
            <a:endParaRPr lang="es-AR" sz="2400" dirty="0">
              <a:solidFill>
                <a:schemeClr val="tx1"/>
              </a:solidFill>
            </a:endParaRPr>
          </a:p>
        </p:txBody>
      </p:sp>
      <p:pic>
        <p:nvPicPr>
          <p:cNvPr id="25602" name="Picture 2" descr="Resultado de imagen para SPAGHETTI CODE">
            <a:extLst>
              <a:ext uri="{FF2B5EF4-FFF2-40B4-BE49-F238E27FC236}">
                <a16:creationId xmlns:a16="http://schemas.microsoft.com/office/drawing/2014/main" id="{785EDB51-D2DB-4FEB-A3FD-B54F69918B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96399" y="4829174"/>
            <a:ext cx="2014537" cy="2014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7494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FANTASMAS</a:t>
            </a:r>
          </a:p>
        </p:txBody>
      </p:sp>
      <p:sp>
        <p:nvSpPr>
          <p:cNvPr id="3" name="Marcador de texto 2"/>
          <p:cNvSpPr>
            <a:spLocks noGrp="1"/>
          </p:cNvSpPr>
          <p:nvPr>
            <p:ph type="body" idx="1"/>
          </p:nvPr>
        </p:nvSpPr>
        <p:spPr>
          <a:xfrm>
            <a:off x="172277" y="14288"/>
            <a:ext cx="11847443" cy="5929312"/>
          </a:xfrm>
        </p:spPr>
        <p:txBody>
          <a:bodyPr>
            <a:noAutofit/>
          </a:bodyPr>
          <a:lstStyle/>
          <a:p>
            <a:r>
              <a:rPr lang="es-ES" sz="2400" dirty="0">
                <a:solidFill>
                  <a:schemeClr val="tx1"/>
                </a:solidFill>
              </a:rPr>
              <a:t>Demasiadas clases en un programa o tablas en una base de datos. Varias clases o tablas con mínimas responsabilidades. Muchas veces se utiliza para disfrazar la presencia del anti-patrón </a:t>
            </a:r>
            <a:r>
              <a:rPr lang="es-ES" sz="2400" dirty="0" err="1">
                <a:solidFill>
                  <a:schemeClr val="tx1"/>
                </a:solidFill>
              </a:rPr>
              <a:t>The</a:t>
            </a:r>
            <a:r>
              <a:rPr lang="es-ES" sz="2400" dirty="0">
                <a:solidFill>
                  <a:schemeClr val="tx1"/>
                </a:solidFill>
              </a:rPr>
              <a:t> </a:t>
            </a:r>
            <a:r>
              <a:rPr lang="es-ES" sz="2400" dirty="0" err="1">
                <a:solidFill>
                  <a:schemeClr val="tx1"/>
                </a:solidFill>
              </a:rPr>
              <a:t>God</a:t>
            </a:r>
            <a:r>
              <a:rPr lang="es-ES" sz="2400" dirty="0">
                <a:solidFill>
                  <a:schemeClr val="tx1"/>
                </a:solidFill>
              </a:rPr>
              <a:t>. Se colocan clases inútiles, que disfrazan el hecho que todo el sistema se encuentra construido en uno, o unos cuantos archivos, módulos o clases. Este anti-patrón sugiere un modelo de análisis y/o diseño inestable: el diseño no coincide con la implementación, y por ello es imposible hacer extensiones al sistema, porque entre tanto “fantasma”, encontrar los elementos relevantes es imposible.</a:t>
            </a:r>
            <a:endParaRPr lang="es-AR" sz="2400" dirty="0">
              <a:solidFill>
                <a:schemeClr val="tx1"/>
              </a:solidFill>
            </a:endParaRPr>
          </a:p>
        </p:txBody>
      </p:sp>
      <p:pic>
        <p:nvPicPr>
          <p:cNvPr id="26626" name="Picture 2" descr="Resultado de imagen para FANTASMA DE LA B">
            <a:extLst>
              <a:ext uri="{FF2B5EF4-FFF2-40B4-BE49-F238E27FC236}">
                <a16:creationId xmlns:a16="http://schemas.microsoft.com/office/drawing/2014/main" id="{DA1B646D-04ED-4B22-B4C9-F552D5A58C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1125" y="4033838"/>
            <a:ext cx="2705100" cy="2705100"/>
          </a:xfrm>
          <a:prstGeom prst="rect">
            <a:avLst/>
          </a:prstGeom>
          <a:noFill/>
          <a:extLst>
            <a:ext uri="{909E8E84-426E-40DD-AFC4-6F175D3DCCD1}">
              <a14:hiddenFill xmlns:a14="http://schemas.microsoft.com/office/drawing/2010/main">
                <a:solidFill>
                  <a:srgbClr val="FFFFFF"/>
                </a:solidFill>
              </a14:hiddenFill>
            </a:ext>
          </a:extLst>
        </p:spPr>
      </p:pic>
      <p:pic>
        <p:nvPicPr>
          <p:cNvPr id="26628" name="Picture 4" descr="Resultado de imagen para FANTASMA DE LA B">
            <a:extLst>
              <a:ext uri="{FF2B5EF4-FFF2-40B4-BE49-F238E27FC236}">
                <a16:creationId xmlns:a16="http://schemas.microsoft.com/office/drawing/2014/main" id="{F91F2F86-8639-4841-83E1-DB22F9480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10787" y="5900736"/>
            <a:ext cx="538158" cy="538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8821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2191999" cy="987828"/>
          </a:xfrm>
        </p:spPr>
        <p:txBody>
          <a:bodyPr/>
          <a:lstStyle/>
          <a:p>
            <a:pPr algn="ctr"/>
            <a:r>
              <a:rPr lang="es-AR" b="1" dirty="0">
                <a:solidFill>
                  <a:srgbClr val="FFFF00"/>
                </a:solidFill>
              </a:rPr>
              <a:t>ABSTRACT FACTORY</a:t>
            </a:r>
          </a:p>
        </p:txBody>
      </p:sp>
      <p:sp>
        <p:nvSpPr>
          <p:cNvPr id="3" name="Marcador de texto 2"/>
          <p:cNvSpPr>
            <a:spLocks noGrp="1"/>
          </p:cNvSpPr>
          <p:nvPr>
            <p:ph type="body" idx="1"/>
          </p:nvPr>
        </p:nvSpPr>
        <p:spPr>
          <a:xfrm>
            <a:off x="363557" y="1211855"/>
            <a:ext cx="11540268" cy="5396762"/>
          </a:xfrm>
        </p:spPr>
        <p:txBody>
          <a:bodyPr/>
          <a:lstStyle/>
          <a:p>
            <a:r>
              <a:rPr lang="es-MX" sz="2000" dirty="0">
                <a:solidFill>
                  <a:schemeClr val="tx1"/>
                </a:solidFill>
              </a:rPr>
              <a:t>El patrón </a:t>
            </a:r>
            <a:r>
              <a:rPr lang="es-MX" sz="2000" b="1" dirty="0" err="1">
                <a:solidFill>
                  <a:schemeClr val="tx1"/>
                </a:solidFill>
              </a:rPr>
              <a:t>Abstract</a:t>
            </a:r>
            <a:r>
              <a:rPr lang="es-MX" sz="2000" b="1" dirty="0">
                <a:solidFill>
                  <a:schemeClr val="tx1"/>
                </a:solidFill>
              </a:rPr>
              <a:t> Factory</a:t>
            </a:r>
            <a:r>
              <a:rPr lang="es-MX" sz="2000" dirty="0">
                <a:solidFill>
                  <a:schemeClr val="tx1"/>
                </a:solidFill>
              </a:rPr>
              <a:t> proporciona una interfaz para crear familias de objetos relacionados o que dependen entre sí, sin especificar sus clases concretas.</a:t>
            </a:r>
          </a:p>
          <a:p>
            <a:endParaRPr lang="es-MX" sz="2000" dirty="0">
              <a:solidFill>
                <a:schemeClr val="tx1"/>
              </a:solidFill>
            </a:endParaRPr>
          </a:p>
          <a:p>
            <a:r>
              <a:rPr lang="es-AR" sz="2000" b="1" dirty="0">
                <a:solidFill>
                  <a:schemeClr val="tx1"/>
                </a:solidFill>
              </a:rPr>
              <a:t>Problema</a:t>
            </a:r>
            <a:endParaRPr lang="es-AR" sz="2000" dirty="0">
              <a:solidFill>
                <a:schemeClr val="tx1"/>
              </a:solidFill>
            </a:endParaRPr>
          </a:p>
          <a:p>
            <a:r>
              <a:rPr lang="es-AR" sz="2000" dirty="0">
                <a:solidFill>
                  <a:schemeClr val="tx1"/>
                </a:solidFill>
              </a:rPr>
              <a:t>Se necesita instanciar familias de objetos sin generar acoplamiento.</a:t>
            </a:r>
          </a:p>
          <a:p>
            <a:endParaRPr lang="es-AR" sz="2000" dirty="0">
              <a:solidFill>
                <a:schemeClr val="tx1"/>
              </a:solidFill>
            </a:endParaRPr>
          </a:p>
          <a:p>
            <a:r>
              <a:rPr lang="es-MX" sz="2000" b="1" dirty="0">
                <a:solidFill>
                  <a:schemeClr val="tx1"/>
                </a:solidFill>
              </a:rPr>
              <a:t>Solución</a:t>
            </a:r>
            <a:endParaRPr lang="es-MX" sz="2000" dirty="0">
              <a:solidFill>
                <a:schemeClr val="tx1"/>
              </a:solidFill>
            </a:endParaRPr>
          </a:p>
          <a:p>
            <a:r>
              <a:rPr lang="es-MX" sz="2000" dirty="0">
                <a:solidFill>
                  <a:schemeClr val="tx1"/>
                </a:solidFill>
              </a:rPr>
              <a:t>Coordinar la creación de familias de objetos a través de clases factorías concretas. </a:t>
            </a:r>
          </a:p>
          <a:p>
            <a:endParaRPr lang="es-AR" dirty="0">
              <a:solidFill>
                <a:schemeClr val="tx1">
                  <a:lumMod val="85000"/>
                </a:schemeClr>
              </a:solidFill>
            </a:endParaRPr>
          </a:p>
        </p:txBody>
      </p:sp>
      <p:pic>
        <p:nvPicPr>
          <p:cNvPr id="7170" name="Picture 2" descr="Resultado de imagen para facto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3505" y="1822190"/>
            <a:ext cx="2685010" cy="2208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81899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REINVENTAR LA RUEDA</a:t>
            </a:r>
          </a:p>
        </p:txBody>
      </p:sp>
      <p:sp>
        <p:nvSpPr>
          <p:cNvPr id="3" name="Marcador de texto 2"/>
          <p:cNvSpPr>
            <a:spLocks noGrp="1"/>
          </p:cNvSpPr>
          <p:nvPr>
            <p:ph type="body" idx="1"/>
          </p:nvPr>
        </p:nvSpPr>
        <p:spPr>
          <a:xfrm>
            <a:off x="172277" y="14288"/>
            <a:ext cx="11847443" cy="5929312"/>
          </a:xfrm>
        </p:spPr>
        <p:txBody>
          <a:bodyPr>
            <a:noAutofit/>
          </a:bodyPr>
          <a:lstStyle/>
          <a:p>
            <a:r>
              <a:rPr lang="es-ES" sz="2400" dirty="0">
                <a:solidFill>
                  <a:schemeClr val="tx1"/>
                </a:solidFill>
              </a:rPr>
              <a:t>Se refiere a </a:t>
            </a:r>
            <a:r>
              <a:rPr lang="es-ES" sz="2400" dirty="0" err="1">
                <a:solidFill>
                  <a:schemeClr val="tx1"/>
                </a:solidFill>
              </a:rPr>
              <a:t>reimplementar</a:t>
            </a:r>
            <a:r>
              <a:rPr lang="es-ES" sz="2400" dirty="0">
                <a:solidFill>
                  <a:schemeClr val="tx1"/>
                </a:solidFill>
              </a:rPr>
              <a:t> componentes que se pueden conseguir prefabricados de antemano, y hacer poco </a:t>
            </a:r>
            <a:r>
              <a:rPr lang="es-ES" sz="2400" dirty="0" err="1">
                <a:solidFill>
                  <a:schemeClr val="tx1"/>
                </a:solidFill>
              </a:rPr>
              <a:t>reuso</a:t>
            </a:r>
            <a:r>
              <a:rPr lang="es-ES" sz="2400" dirty="0">
                <a:solidFill>
                  <a:schemeClr val="tx1"/>
                </a:solidFill>
              </a:rPr>
              <a:t> en el código. En breves palabras: querer hacer todo uno mismo. Y hablaríamos de: 1. Poco nivel de </a:t>
            </a:r>
            <a:r>
              <a:rPr lang="es-ES" sz="2400" dirty="0" err="1">
                <a:solidFill>
                  <a:schemeClr val="tx1"/>
                </a:solidFill>
              </a:rPr>
              <a:t>reuso</a:t>
            </a:r>
            <a:r>
              <a:rPr lang="es-ES" sz="2400" dirty="0">
                <a:solidFill>
                  <a:schemeClr val="tx1"/>
                </a:solidFill>
              </a:rPr>
              <a:t> en el código, </a:t>
            </a:r>
            <a:r>
              <a:rPr lang="es-ES" sz="2400" dirty="0" err="1">
                <a:solidFill>
                  <a:schemeClr val="tx1"/>
                </a:solidFill>
              </a:rPr>
              <a:t>reuso</a:t>
            </a:r>
            <a:r>
              <a:rPr lang="es-ES" sz="2400" dirty="0">
                <a:solidFill>
                  <a:schemeClr val="tx1"/>
                </a:solidFill>
              </a:rPr>
              <a:t> de un proyecto a otro, con lo cual cada proyecto está comenzando desde cero. 2. Constantemente se reescriben fragmentos de código con la misma funcionalidad. 3. Con el consecuente gasto inútil de mano de obra y tiempo en </a:t>
            </a:r>
            <a:r>
              <a:rPr lang="es-ES" sz="2400" dirty="0" err="1">
                <a:solidFill>
                  <a:schemeClr val="tx1"/>
                </a:solidFill>
              </a:rPr>
              <a:t>reimplementar</a:t>
            </a:r>
            <a:r>
              <a:rPr lang="es-ES" sz="2400" dirty="0">
                <a:solidFill>
                  <a:schemeClr val="tx1"/>
                </a:solidFill>
              </a:rPr>
              <a:t> cosas, que ya estaban hechas. 4. El software se vuelve innecesariamente más denso.</a:t>
            </a:r>
            <a:endParaRPr lang="es-AR" sz="2400" dirty="0">
              <a:solidFill>
                <a:schemeClr val="tx1"/>
              </a:solidFill>
            </a:endParaRPr>
          </a:p>
        </p:txBody>
      </p:sp>
      <p:pic>
        <p:nvPicPr>
          <p:cNvPr id="27650" name="Picture 2" descr="Resultado de imagen para wheel">
            <a:extLst>
              <a:ext uri="{FF2B5EF4-FFF2-40B4-BE49-F238E27FC236}">
                <a16:creationId xmlns:a16="http://schemas.microsoft.com/office/drawing/2014/main" id="{FB06759C-38D4-41EC-8731-B37F2D21AB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15399" y="4021602"/>
            <a:ext cx="3104321" cy="2822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13229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REINVENTAR LA RUEDA</a:t>
            </a:r>
          </a:p>
        </p:txBody>
      </p:sp>
      <p:sp>
        <p:nvSpPr>
          <p:cNvPr id="3" name="Marcador de texto 2"/>
          <p:cNvSpPr>
            <a:spLocks noGrp="1"/>
          </p:cNvSpPr>
          <p:nvPr>
            <p:ph type="body" idx="1"/>
          </p:nvPr>
        </p:nvSpPr>
        <p:spPr>
          <a:xfrm>
            <a:off x="172277" y="14288"/>
            <a:ext cx="11847443" cy="5929312"/>
          </a:xfrm>
        </p:spPr>
        <p:txBody>
          <a:bodyPr>
            <a:noAutofit/>
          </a:bodyPr>
          <a:lstStyle/>
          <a:p>
            <a:r>
              <a:rPr lang="es-ES" sz="2400" dirty="0">
                <a:solidFill>
                  <a:schemeClr val="tx1"/>
                </a:solidFill>
              </a:rPr>
              <a:t>Se refiere a </a:t>
            </a:r>
            <a:r>
              <a:rPr lang="es-ES" sz="2400" dirty="0" err="1">
                <a:solidFill>
                  <a:schemeClr val="tx1"/>
                </a:solidFill>
              </a:rPr>
              <a:t>reimplementar</a:t>
            </a:r>
            <a:r>
              <a:rPr lang="es-ES" sz="2400" dirty="0">
                <a:solidFill>
                  <a:schemeClr val="tx1"/>
                </a:solidFill>
              </a:rPr>
              <a:t> componentes que se pueden conseguir prefabricados de antemano, y hacer poco </a:t>
            </a:r>
            <a:r>
              <a:rPr lang="es-ES" sz="2400" dirty="0" err="1">
                <a:solidFill>
                  <a:schemeClr val="tx1"/>
                </a:solidFill>
              </a:rPr>
              <a:t>reuso</a:t>
            </a:r>
            <a:r>
              <a:rPr lang="es-ES" sz="2400" dirty="0">
                <a:solidFill>
                  <a:schemeClr val="tx1"/>
                </a:solidFill>
              </a:rPr>
              <a:t> en el código. En breves palabras: querer hacer todo uno mismo. Y hablaríamos de: 1. Poco nivel de </a:t>
            </a:r>
            <a:r>
              <a:rPr lang="es-ES" sz="2400" dirty="0" err="1">
                <a:solidFill>
                  <a:schemeClr val="tx1"/>
                </a:solidFill>
              </a:rPr>
              <a:t>reuso</a:t>
            </a:r>
            <a:r>
              <a:rPr lang="es-ES" sz="2400" dirty="0">
                <a:solidFill>
                  <a:schemeClr val="tx1"/>
                </a:solidFill>
              </a:rPr>
              <a:t> en el código, </a:t>
            </a:r>
            <a:r>
              <a:rPr lang="es-ES" sz="2400" dirty="0" err="1">
                <a:solidFill>
                  <a:schemeClr val="tx1"/>
                </a:solidFill>
              </a:rPr>
              <a:t>reuso</a:t>
            </a:r>
            <a:r>
              <a:rPr lang="es-ES" sz="2400" dirty="0">
                <a:solidFill>
                  <a:schemeClr val="tx1"/>
                </a:solidFill>
              </a:rPr>
              <a:t> de un proyecto a otro, con lo cual cada proyecto está comenzando desde cero. 2. Constantemente se reescriben fragmentos de código con la misma funcionalidad. 3. Con el consecuente gasto inútil de mano de obra y tiempo en </a:t>
            </a:r>
            <a:r>
              <a:rPr lang="es-ES" sz="2400" dirty="0" err="1">
                <a:solidFill>
                  <a:schemeClr val="tx1"/>
                </a:solidFill>
              </a:rPr>
              <a:t>reimplementar</a:t>
            </a:r>
            <a:r>
              <a:rPr lang="es-ES" sz="2400" dirty="0">
                <a:solidFill>
                  <a:schemeClr val="tx1"/>
                </a:solidFill>
              </a:rPr>
              <a:t> cosas, que ya estaban hechas. 4. El software se vuelve innecesariamente más denso.</a:t>
            </a:r>
            <a:endParaRPr lang="es-AR" sz="2400" dirty="0">
              <a:solidFill>
                <a:schemeClr val="tx1"/>
              </a:solidFill>
            </a:endParaRPr>
          </a:p>
        </p:txBody>
      </p:sp>
      <p:pic>
        <p:nvPicPr>
          <p:cNvPr id="27650" name="Picture 2" descr="Resultado de imagen para wheel">
            <a:extLst>
              <a:ext uri="{FF2B5EF4-FFF2-40B4-BE49-F238E27FC236}">
                <a16:creationId xmlns:a16="http://schemas.microsoft.com/office/drawing/2014/main" id="{FB06759C-38D4-41EC-8731-B37F2D21AB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15399" y="4021602"/>
            <a:ext cx="3104321" cy="2822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4515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0"/>
            <a:ext cx="12192001" cy="1894901"/>
          </a:xfrm>
        </p:spPr>
        <p:txBody>
          <a:bodyPr>
            <a:noAutofit/>
          </a:bodyPr>
          <a:lstStyle/>
          <a:p>
            <a:pPr algn="ctr"/>
            <a:r>
              <a:rPr lang="es-AR" sz="5400" b="1" dirty="0">
                <a:solidFill>
                  <a:srgbClr val="FFFF00"/>
                </a:solidFill>
              </a:rPr>
              <a:t>THE MYTICAL MONTH MAN</a:t>
            </a:r>
          </a:p>
        </p:txBody>
      </p:sp>
      <p:sp>
        <p:nvSpPr>
          <p:cNvPr id="3" name="Marcador de texto 2"/>
          <p:cNvSpPr>
            <a:spLocks noGrp="1"/>
          </p:cNvSpPr>
          <p:nvPr>
            <p:ph type="body" idx="1"/>
          </p:nvPr>
        </p:nvSpPr>
        <p:spPr>
          <a:xfrm>
            <a:off x="381412" y="1185863"/>
            <a:ext cx="11429173" cy="2543175"/>
          </a:xfrm>
        </p:spPr>
        <p:txBody>
          <a:bodyPr>
            <a:noAutofit/>
          </a:bodyPr>
          <a:lstStyle/>
          <a:p>
            <a:r>
              <a:rPr lang="es-ES" sz="2400" dirty="0">
                <a:solidFill>
                  <a:schemeClr val="tx1"/>
                </a:solidFill>
              </a:rPr>
              <a:t>Mejor conocido como en el entorno como el “súper equipo de programadores”. Consiste en la creencia de que asignar más personal a un proyecto, acotará el tiempo de entrega. Regularmente como una forma desesperada de intentar corregir retraso del proyecto. Llega un punto donde entre más personal se asigne, más se retrasa el proyecto.</a:t>
            </a:r>
            <a:endParaRPr lang="es-AR" sz="2400" dirty="0">
              <a:solidFill>
                <a:schemeClr val="tx1"/>
              </a:solidFill>
            </a:endParaRPr>
          </a:p>
        </p:txBody>
      </p:sp>
      <p:pic>
        <p:nvPicPr>
          <p:cNvPr id="28676" name="Picture 4" descr="Resultado de imagen para big team">
            <a:extLst>
              <a:ext uri="{FF2B5EF4-FFF2-40B4-BE49-F238E27FC236}">
                <a16:creationId xmlns:a16="http://schemas.microsoft.com/office/drawing/2014/main" id="{B2B53095-CD34-453A-8BC4-2592E7C241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60750"/>
            <a:ext cx="12192000" cy="339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98901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37A3BFAB-173C-4AA8-9664-B34BF4EB3602}"/>
              </a:ext>
            </a:extLst>
          </p:cNvPr>
          <p:cNvSpPr txBox="1">
            <a:spLocks/>
          </p:cNvSpPr>
          <p:nvPr/>
        </p:nvSpPr>
        <p:spPr>
          <a:xfrm>
            <a:off x="-1" y="0"/>
            <a:ext cx="12192001" cy="1894901"/>
          </a:xfrm>
          <a:prstGeom prst="rect">
            <a:avLst/>
          </a:prstGeom>
          <a:effectLst/>
        </p:spPr>
        <p:txBody>
          <a:bodyPr vert="horz" lIns="91440" tIns="45720" rIns="91440" bIns="45720" rtlCol="0" anchor="ctr">
            <a:noAutofit/>
          </a:bodyPr>
          <a:lstStyle>
            <a:lvl1pPr algn="l" defTabSz="457200" rtl="0" eaLnBrk="1" latinLnBrk="0" hangingPunct="1">
              <a:spcBef>
                <a:spcPct val="0"/>
              </a:spcBef>
              <a:buNone/>
              <a:defRPr sz="32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sz="5400" b="1" dirty="0">
                <a:solidFill>
                  <a:srgbClr val="FFFF00"/>
                </a:solidFill>
              </a:rPr>
              <a:t>¿PREGUNTAS?</a:t>
            </a:r>
          </a:p>
        </p:txBody>
      </p:sp>
      <p:pic>
        <p:nvPicPr>
          <p:cNvPr id="34818" name="Picture 2" descr="Resultado de imagen para quetions">
            <a:extLst>
              <a:ext uri="{FF2B5EF4-FFF2-40B4-BE49-F238E27FC236}">
                <a16:creationId xmlns:a16="http://schemas.microsoft.com/office/drawing/2014/main" id="{0A2DBB2F-2879-48B0-BEF5-3EB9331A6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655" y="942974"/>
            <a:ext cx="10342690" cy="5699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00681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50C5787C-F158-4CFA-8596-6B42BBBF5DE8}"/>
              </a:ext>
            </a:extLst>
          </p:cNvPr>
          <p:cNvSpPr txBox="1">
            <a:spLocks/>
          </p:cNvSpPr>
          <p:nvPr/>
        </p:nvSpPr>
        <p:spPr>
          <a:xfrm>
            <a:off x="1141135" y="2334199"/>
            <a:ext cx="12192001" cy="1894901"/>
          </a:xfrm>
          <a:prstGeom prst="rect">
            <a:avLst/>
          </a:prstGeom>
          <a:effectLst/>
        </p:spPr>
        <p:txBody>
          <a:bodyPr vert="horz" lIns="91440" tIns="45720" rIns="91440" bIns="45720" rtlCol="0" anchor="ctr">
            <a:noAutofit/>
          </a:bodyPr>
          <a:lstStyle>
            <a:lvl1pPr algn="l" defTabSz="457200" rtl="0" eaLnBrk="1" latinLnBrk="0" hangingPunct="1">
              <a:spcBef>
                <a:spcPct val="0"/>
              </a:spcBef>
              <a:buNone/>
              <a:defRPr sz="32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sz="5400" b="1" dirty="0">
                <a:solidFill>
                  <a:srgbClr val="FFFF00"/>
                </a:solidFill>
              </a:rPr>
              <a:t>POR SU PARTICIPACIÓN</a:t>
            </a:r>
          </a:p>
        </p:txBody>
      </p:sp>
      <p:pic>
        <p:nvPicPr>
          <p:cNvPr id="35842" name="Picture 2" descr="Resultado de imagen para gracias">
            <a:extLst>
              <a:ext uri="{FF2B5EF4-FFF2-40B4-BE49-F238E27FC236}">
                <a16:creationId xmlns:a16="http://schemas.microsoft.com/office/drawing/2014/main" id="{363827D1-82C1-4D11-AA33-6397D53354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44" y="0"/>
            <a:ext cx="7850788" cy="5495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62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solidFill>
              </a:rPr>
              <a:t>Aplicaciones y diagrama</a:t>
            </a:r>
          </a:p>
          <a:p>
            <a:pPr marL="342900" indent="-342900">
              <a:buFont typeface="Arial" panose="020B0604020202020204" pitchFamily="34" charset="0"/>
              <a:buChar char="•"/>
            </a:pPr>
            <a:r>
              <a:rPr lang="es-MX" sz="2000" dirty="0">
                <a:solidFill>
                  <a:schemeClr val="tx1"/>
                </a:solidFill>
              </a:rPr>
              <a:t>Grupo de controles gráficos para diferentes plataformas (Web, </a:t>
            </a:r>
            <a:r>
              <a:rPr lang="es-MX" sz="2000" dirty="0" err="1">
                <a:solidFill>
                  <a:schemeClr val="tx1"/>
                </a:solidFill>
              </a:rPr>
              <a:t>IoS</a:t>
            </a:r>
            <a:r>
              <a:rPr lang="es-MX" sz="2000" dirty="0">
                <a:solidFill>
                  <a:schemeClr val="tx1"/>
                </a:solidFill>
              </a:rPr>
              <a:t>, Android)</a:t>
            </a:r>
          </a:p>
          <a:p>
            <a:pPr marL="342900" indent="-342900">
              <a:buFont typeface="Arial" panose="020B0604020202020204" pitchFamily="34" charset="0"/>
              <a:buChar char="•"/>
            </a:pPr>
            <a:r>
              <a:rPr lang="es-MX" sz="2000" dirty="0" err="1">
                <a:solidFill>
                  <a:schemeClr val="tx1"/>
                </a:solidFill>
              </a:rPr>
              <a:t>Frameworks</a:t>
            </a:r>
            <a:r>
              <a:rPr lang="es-MX" sz="2000" dirty="0">
                <a:solidFill>
                  <a:schemeClr val="tx1"/>
                </a:solidFill>
              </a:rPr>
              <a:t> (EF, </a:t>
            </a:r>
            <a:r>
              <a:rPr lang="es-MX" sz="2000" dirty="0" err="1">
                <a:solidFill>
                  <a:schemeClr val="tx1"/>
                </a:solidFill>
              </a:rPr>
              <a:t>Hibernate</a:t>
            </a:r>
            <a:r>
              <a:rPr lang="es-MX" sz="2000" dirty="0">
                <a:solidFill>
                  <a:schemeClr val="tx1"/>
                </a:solidFill>
              </a:rPr>
              <a:t>, </a:t>
            </a:r>
            <a:r>
              <a:rPr lang="es-MX" sz="2000" dirty="0" err="1">
                <a:solidFill>
                  <a:schemeClr val="tx1"/>
                </a:solidFill>
              </a:rPr>
              <a:t>Cordova</a:t>
            </a:r>
            <a:r>
              <a:rPr lang="es-MX" sz="2000" dirty="0">
                <a:solidFill>
                  <a:schemeClr val="tx1"/>
                </a:solidFill>
              </a:rPr>
              <a:t>)</a:t>
            </a:r>
            <a:endParaRPr lang="es-AR" sz="2000" dirty="0">
              <a:solidFill>
                <a:schemeClr val="tx1"/>
              </a:solidFill>
            </a:endParaRPr>
          </a:p>
        </p:txBody>
      </p:sp>
      <p:sp>
        <p:nvSpPr>
          <p:cNvPr id="7" name="Título 1"/>
          <p:cNvSpPr txBox="1">
            <a:spLocks/>
          </p:cNvSpPr>
          <p:nvPr/>
        </p:nvSpPr>
        <p:spPr>
          <a:xfrm>
            <a:off x="0" y="0"/>
            <a:ext cx="12191999" cy="987828"/>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dirty="0">
                <a:solidFill>
                  <a:srgbClr val="FFFF00"/>
                </a:solidFill>
              </a:rPr>
              <a:t>ABSTRACT FACTORY</a:t>
            </a:r>
          </a:p>
        </p:txBody>
      </p:sp>
      <p:pic>
        <p:nvPicPr>
          <p:cNvPr id="2050" name="Picture 2" descr="Resultado de imagen para Factory method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8658" y="2647170"/>
            <a:ext cx="6657975" cy="3695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0605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2191999" cy="987827"/>
          </a:xfrm>
        </p:spPr>
        <p:txBody>
          <a:bodyPr/>
          <a:lstStyle/>
          <a:p>
            <a:pPr algn="ctr"/>
            <a:r>
              <a:rPr lang="es-AR" b="1" dirty="0">
                <a:solidFill>
                  <a:srgbClr val="FFFF00"/>
                </a:solidFill>
              </a:rPr>
              <a:t>BUILDER</a:t>
            </a:r>
          </a:p>
        </p:txBody>
      </p:sp>
      <p:sp>
        <p:nvSpPr>
          <p:cNvPr id="3" name="Marcador de texto 2"/>
          <p:cNvSpPr>
            <a:spLocks noGrp="1"/>
          </p:cNvSpPr>
          <p:nvPr>
            <p:ph type="body" idx="1"/>
          </p:nvPr>
        </p:nvSpPr>
        <p:spPr>
          <a:xfrm>
            <a:off x="384953" y="987828"/>
            <a:ext cx="11518872" cy="5620789"/>
          </a:xfrm>
        </p:spPr>
        <p:txBody>
          <a:bodyPr>
            <a:normAutofit/>
          </a:bodyPr>
          <a:lstStyle/>
          <a:p>
            <a:r>
              <a:rPr lang="es-MX" sz="2000" dirty="0">
                <a:solidFill>
                  <a:schemeClr val="tx1">
                    <a:lumMod val="95000"/>
                  </a:schemeClr>
                </a:solidFill>
              </a:rPr>
              <a:t>El patrón </a:t>
            </a:r>
            <a:r>
              <a:rPr lang="es-MX" sz="2000" dirty="0" err="1">
                <a:solidFill>
                  <a:schemeClr val="tx1">
                    <a:lumMod val="95000"/>
                  </a:schemeClr>
                </a:solidFill>
              </a:rPr>
              <a:t>Builder</a:t>
            </a:r>
            <a:r>
              <a:rPr lang="es-MX" sz="2000" dirty="0">
                <a:solidFill>
                  <a:schemeClr val="tx1">
                    <a:lumMod val="95000"/>
                  </a:schemeClr>
                </a:solidFill>
              </a:rPr>
              <a:t> es un patrón creacional cuyo objetivo es instanciar objetos complejos que generalmente están compuestos por varios elementos y que admiten diversas configuraciones. </a:t>
            </a:r>
          </a:p>
          <a:p>
            <a:endParaRPr lang="es-AR" sz="2000" b="1" dirty="0">
              <a:solidFill>
                <a:schemeClr val="tx1">
                  <a:lumMod val="95000"/>
                </a:schemeClr>
              </a:solidFill>
            </a:endParaRPr>
          </a:p>
          <a:p>
            <a:r>
              <a:rPr lang="es-AR" sz="2000" b="1" dirty="0">
                <a:solidFill>
                  <a:schemeClr val="tx1">
                    <a:lumMod val="95000"/>
                  </a:schemeClr>
                </a:solidFill>
              </a:rPr>
              <a:t>Problema</a:t>
            </a:r>
            <a:endParaRPr lang="es-AR" sz="2000" dirty="0">
              <a:solidFill>
                <a:schemeClr val="tx1">
                  <a:lumMod val="95000"/>
                </a:schemeClr>
              </a:solidFill>
            </a:endParaRPr>
          </a:p>
          <a:p>
            <a:r>
              <a:rPr lang="es-AR" sz="2000" dirty="0">
                <a:solidFill>
                  <a:schemeClr val="tx1">
                    <a:lumMod val="95000"/>
                  </a:schemeClr>
                </a:solidFill>
              </a:rPr>
              <a:t>Se necesita instanciar un objeto complejo compuesto dinámicamente.</a:t>
            </a:r>
          </a:p>
          <a:p>
            <a:endParaRPr lang="es-AR" sz="2000" dirty="0">
              <a:solidFill>
                <a:schemeClr val="tx1">
                  <a:lumMod val="95000"/>
                </a:schemeClr>
              </a:solidFill>
            </a:endParaRPr>
          </a:p>
          <a:p>
            <a:r>
              <a:rPr lang="es-MX" sz="2000" b="1" dirty="0">
                <a:solidFill>
                  <a:schemeClr val="tx1">
                    <a:lumMod val="95000"/>
                  </a:schemeClr>
                </a:solidFill>
              </a:rPr>
              <a:t>Solución</a:t>
            </a:r>
            <a:endParaRPr lang="es-MX" sz="2000" dirty="0">
              <a:solidFill>
                <a:schemeClr val="tx1">
                  <a:lumMod val="95000"/>
                </a:schemeClr>
              </a:solidFill>
            </a:endParaRPr>
          </a:p>
          <a:p>
            <a:r>
              <a:rPr lang="es-MX" sz="2000" dirty="0">
                <a:solidFill>
                  <a:schemeClr val="tx1">
                    <a:lumMod val="95000"/>
                  </a:schemeClr>
                </a:solidFill>
              </a:rPr>
              <a:t>Delegar la creación de un objeto complejo a una clase que permita la definición de los componentes de forma dinámica.</a:t>
            </a:r>
          </a:p>
          <a:p>
            <a:endParaRPr lang="es-AR" dirty="0">
              <a:solidFill>
                <a:schemeClr val="tx1">
                  <a:lumMod val="85000"/>
                </a:schemeClr>
              </a:solidFill>
            </a:endParaRPr>
          </a:p>
        </p:txBody>
      </p:sp>
      <p:pic>
        <p:nvPicPr>
          <p:cNvPr id="8194" name="Picture 2" descr="Resultado de imagen para build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8859116" y="1674147"/>
            <a:ext cx="2482214" cy="212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2712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68328" y="829887"/>
            <a:ext cx="11518872" cy="5620789"/>
          </a:xfrm>
        </p:spPr>
        <p:txBody>
          <a:bodyPr>
            <a:normAutofit/>
          </a:bodyPr>
          <a:lstStyle/>
          <a:p>
            <a:r>
              <a:rPr lang="es-MX" sz="2000" dirty="0">
                <a:solidFill>
                  <a:schemeClr val="tx1">
                    <a:lumMod val="95000"/>
                  </a:schemeClr>
                </a:solidFill>
              </a:rPr>
              <a:t>Aplicaciones </a:t>
            </a:r>
          </a:p>
          <a:p>
            <a:pPr marL="342900" indent="-342900">
              <a:buFont typeface="Arial" panose="020B0604020202020204" pitchFamily="34" charset="0"/>
              <a:buChar char="•"/>
            </a:pPr>
            <a:r>
              <a:rPr lang="es-MX" sz="2000" dirty="0">
                <a:solidFill>
                  <a:schemeClr val="tx1">
                    <a:lumMod val="95000"/>
                  </a:schemeClr>
                </a:solidFill>
              </a:rPr>
              <a:t>Creación de objetos en </a:t>
            </a:r>
            <a:r>
              <a:rPr lang="es-MX" sz="2000" dirty="0" err="1">
                <a:solidFill>
                  <a:schemeClr val="tx1">
                    <a:lumMod val="95000"/>
                  </a:schemeClr>
                </a:solidFill>
              </a:rPr>
              <a:t>runtime</a:t>
            </a:r>
            <a:r>
              <a:rPr lang="es-MX" sz="2000" dirty="0">
                <a:solidFill>
                  <a:schemeClr val="tx1">
                    <a:lumMod val="95000"/>
                  </a:schemeClr>
                </a:solidFill>
              </a:rPr>
              <a:t> desde la interface de usuario</a:t>
            </a:r>
          </a:p>
          <a:p>
            <a:pPr marL="342900" indent="-342900">
              <a:buFont typeface="Arial" panose="020B0604020202020204" pitchFamily="34" charset="0"/>
              <a:buChar char="•"/>
            </a:pPr>
            <a:r>
              <a:rPr lang="es-MX" sz="2000" dirty="0">
                <a:solidFill>
                  <a:schemeClr val="tx1">
                    <a:lumMod val="95000"/>
                  </a:schemeClr>
                </a:solidFill>
              </a:rPr>
              <a:t>Objetos con atributos opcionales cuya composición final es desconocida de antemano (</a:t>
            </a:r>
            <a:r>
              <a:rPr lang="es-MX" sz="2000" dirty="0" err="1">
                <a:solidFill>
                  <a:schemeClr val="tx1">
                    <a:lumMod val="95000"/>
                  </a:schemeClr>
                </a:solidFill>
              </a:rPr>
              <a:t>Ej</a:t>
            </a:r>
            <a:r>
              <a:rPr lang="es-MX" sz="2000" dirty="0">
                <a:solidFill>
                  <a:schemeClr val="tx1">
                    <a:lumMod val="95000"/>
                  </a:schemeClr>
                </a:solidFill>
              </a:rPr>
              <a:t>: clase de usuario alimentada de AD, importador de archivos de Excel)</a:t>
            </a:r>
          </a:p>
          <a:p>
            <a:endParaRPr lang="es-AR" sz="2000" dirty="0">
              <a:solidFill>
                <a:schemeClr val="tx1">
                  <a:lumMod val="95000"/>
                </a:schemeClr>
              </a:solidFill>
            </a:endParaRPr>
          </a:p>
        </p:txBody>
      </p:sp>
      <p:sp>
        <p:nvSpPr>
          <p:cNvPr id="6" name="Título 1"/>
          <p:cNvSpPr txBox="1">
            <a:spLocks/>
          </p:cNvSpPr>
          <p:nvPr/>
        </p:nvSpPr>
        <p:spPr>
          <a:xfrm>
            <a:off x="0" y="0"/>
            <a:ext cx="12191999" cy="98782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AR" b="1">
                <a:solidFill>
                  <a:srgbClr val="FFFF00"/>
                </a:solidFill>
              </a:rPr>
              <a:t>BUILDER</a:t>
            </a:r>
            <a:endParaRPr lang="es-AR" b="1" dirty="0">
              <a:solidFill>
                <a:srgbClr val="FFFF00"/>
              </a:solidFill>
            </a:endParaRPr>
          </a:p>
        </p:txBody>
      </p:sp>
      <p:pic>
        <p:nvPicPr>
          <p:cNvPr id="4098" name="Picture 2" descr="Resultado de imagen para builder patter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215" y="2518092"/>
            <a:ext cx="4596937" cy="4157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917316"/>
      </p:ext>
    </p:extLst>
  </p:cSld>
  <p:clrMapOvr>
    <a:masterClrMapping/>
  </p:clrMapOvr>
</p:sld>
</file>

<file path=ppt/theme/theme1.xml><?xml version="1.0" encoding="utf-8"?>
<a:theme xmlns:a="http://schemas.openxmlformats.org/drawingml/2006/main" name="Sector">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13809</TotalTime>
  <Words>2156</Words>
  <Application>Microsoft Office PowerPoint</Application>
  <PresentationFormat>Panorámica</PresentationFormat>
  <Paragraphs>271</Paragraphs>
  <Slides>64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64</vt:i4>
      </vt:variant>
    </vt:vector>
  </HeadingPairs>
  <TitlesOfParts>
    <vt:vector size="68" baseType="lpstr">
      <vt:lpstr>Arial</vt:lpstr>
      <vt:lpstr>Century Gothic</vt:lpstr>
      <vt:lpstr>Wingdings 3</vt:lpstr>
      <vt:lpstr>Sector</vt:lpstr>
      <vt:lpstr>PATRONES DE DISEÑO, PRINCIPIOS SOLID Y ANTIPATRONES</vt:lpstr>
      <vt:lpstr>¿Quién Soy?</vt:lpstr>
      <vt:lpstr>Tipos de patrones de diseño</vt:lpstr>
      <vt:lpstr>¿Qué SON LOS PATRONES DE DISEÑO?</vt:lpstr>
      <vt:lpstr>Patrones creacionales</vt:lpstr>
      <vt:lpstr>ABSTRACT FACTORY</vt:lpstr>
      <vt:lpstr>Presentación de PowerPoint</vt:lpstr>
      <vt:lpstr>BUILDER</vt:lpstr>
      <vt:lpstr>Presentación de PowerPoint</vt:lpstr>
      <vt:lpstr>FACTORY METHOD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PRINCIPIOS S.O.L.I.D</vt:lpstr>
      <vt:lpstr>SINGLE RESPONSIBILITY PRINCIPLE</vt:lpstr>
      <vt:lpstr>OPEN/CLOSED PRINCIPLE</vt:lpstr>
      <vt:lpstr>LISKOV PRINCIPLE</vt:lpstr>
      <vt:lpstr>INTERFACE SEGREGATION PRINCIPLE</vt:lpstr>
      <vt:lpstr>DEPENDENCY INVERSION PRINCIPLE</vt:lpstr>
      <vt:lpstr>ANTI-PATRONES</vt:lpstr>
      <vt:lpstr>Lava FLOW</vt:lpstr>
      <vt:lpstr>THE GOD</vt:lpstr>
      <vt:lpstr>GOLDEN HAMMER</vt:lpstr>
      <vt:lpstr>SPAGHETTI CODE</vt:lpstr>
      <vt:lpstr>FANTASMAS</vt:lpstr>
      <vt:lpstr>REINVENTAR LA RUEDA</vt:lpstr>
      <vt:lpstr>REINVENTAR LA RUEDA</vt:lpstr>
      <vt:lpstr>THE MYTICAL MONTH MAN</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PATRONES DE DISEÑO, PRINCIPIOS SOLID Y ANTIPATRONES</dc:title>
  <dc:creator>Cristian Dominguez</dc:creator>
  <cp:lastModifiedBy>Cristian Dominguez</cp:lastModifiedBy>
  <cp:revision>106</cp:revision>
  <dcterms:created xsi:type="dcterms:W3CDTF">2018-07-11T12:05:14Z</dcterms:created>
  <dcterms:modified xsi:type="dcterms:W3CDTF">2018-07-25T05:47:18Z</dcterms:modified>
</cp:coreProperties>
</file>